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25" r:id="rId1"/>
  </p:sldMasterIdLst>
  <p:notesMasterIdLst>
    <p:notesMasterId r:id="rId38"/>
  </p:notesMasterIdLst>
  <p:sldIdLst>
    <p:sldId id="256" r:id="rId2"/>
    <p:sldId id="267" r:id="rId3"/>
    <p:sldId id="352" r:id="rId4"/>
    <p:sldId id="339" r:id="rId5"/>
    <p:sldId id="330" r:id="rId6"/>
    <p:sldId id="333" r:id="rId7"/>
    <p:sldId id="318" r:id="rId8"/>
    <p:sldId id="359" r:id="rId9"/>
    <p:sldId id="360" r:id="rId10"/>
    <p:sldId id="311" r:id="rId11"/>
    <p:sldId id="337" r:id="rId12"/>
    <p:sldId id="361" r:id="rId13"/>
    <p:sldId id="362" r:id="rId14"/>
    <p:sldId id="335" r:id="rId15"/>
    <p:sldId id="290" r:id="rId16"/>
    <p:sldId id="324" r:id="rId17"/>
    <p:sldId id="320" r:id="rId18"/>
    <p:sldId id="323" r:id="rId19"/>
    <p:sldId id="345" r:id="rId20"/>
    <p:sldId id="344" r:id="rId21"/>
    <p:sldId id="342" r:id="rId22"/>
    <p:sldId id="346" r:id="rId23"/>
    <p:sldId id="343" r:id="rId24"/>
    <p:sldId id="316" r:id="rId25"/>
    <p:sldId id="355" r:id="rId26"/>
    <p:sldId id="354" r:id="rId27"/>
    <p:sldId id="356" r:id="rId28"/>
    <p:sldId id="364" r:id="rId29"/>
    <p:sldId id="353" r:id="rId30"/>
    <p:sldId id="349" r:id="rId31"/>
    <p:sldId id="357" r:id="rId32"/>
    <p:sldId id="363" r:id="rId33"/>
    <p:sldId id="347" r:id="rId34"/>
    <p:sldId id="365" r:id="rId35"/>
    <p:sldId id="350" r:id="rId36"/>
    <p:sldId id="35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482" autoAdjust="0"/>
    <p:restoredTop sz="50067" autoAdjust="0"/>
  </p:normalViewPr>
  <p:slideViewPr>
    <p:cSldViewPr snapToGrid="0" snapToObjects="1">
      <p:cViewPr>
        <p:scale>
          <a:sx n="95" d="100"/>
          <a:sy n="95" d="100"/>
        </p:scale>
        <p:origin x="856" y="2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E1F53-88E7-E047-A6E1-5DCB37A5DFF4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C4D88-AE2F-9747-9D66-7E72DE6A0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90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14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7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9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4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1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Summarise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Summarise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Summarise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57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Summarise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6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Summarise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45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Summarise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6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adopt a slightly simpler </a:t>
            </a:r>
            <a:r>
              <a:rPr lang="en-US" dirty="0" err="1" smtClean="0"/>
              <a:t>biconical</a:t>
            </a:r>
            <a:r>
              <a:rPr lang="en-US" dirty="0" smtClean="0"/>
              <a:t> model- probably more physically</a:t>
            </a:r>
            <a:r>
              <a:rPr lang="en-US" baseline="0" dirty="0" smtClean="0"/>
              <a:t> motivated anyway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49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Summarise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11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3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51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8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Summarise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1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Summarise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28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adopt a slightly simpler </a:t>
            </a:r>
            <a:r>
              <a:rPr lang="en-US" dirty="0" err="1" smtClean="0"/>
              <a:t>biconical</a:t>
            </a:r>
            <a:r>
              <a:rPr lang="en-US" dirty="0" smtClean="0"/>
              <a:t> model- probably more physically</a:t>
            </a:r>
            <a:r>
              <a:rPr lang="en-US" baseline="0" dirty="0" smtClean="0"/>
              <a:t> motivated anyway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1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how our </a:t>
            </a:r>
            <a:r>
              <a:rPr lang="en-US" dirty="0" err="1" smtClean="0"/>
              <a:t>radiative</a:t>
            </a:r>
            <a:r>
              <a:rPr lang="en-US" dirty="0" smtClean="0"/>
              <a:t> transfer scheme works…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9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66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C4D88-AE2F-9747-9D66-7E72DE6A0A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4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16CD-16CD-2743-A5B9-1C9283C10D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16CD-16CD-2743-A5B9-1C9283C10D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16CD-16CD-2743-A5B9-1C9283C10D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16CD-16CD-2743-A5B9-1C9283C10D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16CD-16CD-2743-A5B9-1C9283C10D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16CD-16CD-2743-A5B9-1C9283C10D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16CD-16CD-2743-A5B9-1C9283C10D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A916CD-16CD-2743-A5B9-1C9283C10D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DA916CD-16CD-2743-A5B9-1C9283C10D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6639F53-B37E-A841-BF14-249AAB06E545}" type="datetimeFigureOut">
              <a:rPr lang="en-US" smtClean="0"/>
              <a:t>10/7/16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527" r:id="rId2"/>
    <p:sldLayoutId id="2147484528" r:id="rId3"/>
    <p:sldLayoutId id="2147484529" r:id="rId4"/>
    <p:sldLayoutId id="2147484530" r:id="rId5"/>
    <p:sldLayoutId id="2147484531" r:id="rId6"/>
    <p:sldLayoutId id="2147484532" r:id="rId7"/>
    <p:sldLayoutId id="2147484533" r:id="rId8"/>
    <p:sldLayoutId id="2147484534" r:id="rId9"/>
    <p:sldLayoutId id="2147484535" r:id="rId10"/>
    <p:sldLayoutId id="2147484536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file://localhost/Users/jmatthews/Desktop/shanghai_plots/sp_fiducial_4.png" TargetMode="External"/><Relationship Id="rId5" Type="http://schemas.openxmlformats.org/officeDocument/2006/relationships/image" Target="../media/image21.png"/><Relationship Id="rId6" Type="http://schemas.openxmlformats.org/officeDocument/2006/relationships/image" Target="file://localhost/Users/jmatthews/Desktop/shanghai_plots/sp_fiducial_0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810" y="432302"/>
            <a:ext cx="8062787" cy="259397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Modelling Disc Winds in Quasars </a:t>
            </a:r>
            <a:r>
              <a:rPr lang="en-US" sz="2400" dirty="0" smtClean="0"/>
              <a:t>Implications for Unification and Accretion Physics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978" y="4413256"/>
            <a:ext cx="6461760" cy="2149005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tx1"/>
                </a:solidFill>
              </a:rPr>
              <a:t>James Matthews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Christian </a:t>
            </a:r>
            <a:r>
              <a:rPr lang="en-US" sz="1900" dirty="0" err="1" smtClean="0">
                <a:solidFill>
                  <a:schemeClr val="tx1"/>
                </a:solidFill>
              </a:rPr>
              <a:t>Knigge</a:t>
            </a:r>
            <a:r>
              <a:rPr lang="en-US" sz="1900" dirty="0" smtClean="0">
                <a:solidFill>
                  <a:schemeClr val="tx1"/>
                </a:solidFill>
              </a:rPr>
              <a:t>, Nick </a:t>
            </a:r>
            <a:r>
              <a:rPr lang="en-US" sz="1900" dirty="0" err="1" smtClean="0">
                <a:solidFill>
                  <a:schemeClr val="tx1"/>
                </a:solidFill>
              </a:rPr>
              <a:t>Higginbottom</a:t>
            </a:r>
            <a:r>
              <a:rPr lang="en-US" sz="1900" dirty="0" smtClean="0">
                <a:solidFill>
                  <a:schemeClr val="tx1"/>
                </a:solidFill>
              </a:rPr>
              <a:t>, Knox Long, 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Stuart Sim, Sam Mangham, Daniel </a:t>
            </a:r>
            <a:r>
              <a:rPr lang="en-US" sz="1900" dirty="0" err="1" smtClean="0">
                <a:solidFill>
                  <a:schemeClr val="tx1"/>
                </a:solidFill>
              </a:rPr>
              <a:t>Proga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SPI-MAX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312" y="6032260"/>
            <a:ext cx="2960285" cy="654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38" y="4593240"/>
            <a:ext cx="1259036" cy="12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6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3598"/>
          <a:stretch/>
        </p:blipFill>
        <p:spPr>
          <a:xfrm>
            <a:off x="2272554" y="3731779"/>
            <a:ext cx="3140282" cy="2641083"/>
          </a:xfrm>
          <a:prstGeom prst="roundRect">
            <a:avLst>
              <a:gd name="adj" fmla="val 32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924"/>
            <a:ext cx="8229600" cy="1143000"/>
          </a:xfrm>
        </p:spPr>
        <p:txBody>
          <a:bodyPr/>
          <a:lstStyle/>
          <a:p>
            <a:r>
              <a:rPr lang="en-US" dirty="0" smtClean="0"/>
              <a:t>Testing The Paradigm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4629" y="1431924"/>
            <a:ext cx="81788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cs typeface="MV Boli" panose="02000500030200090000" pitchFamily="2" charset="0"/>
              </a:rPr>
              <a:t>Monte </a:t>
            </a:r>
            <a:r>
              <a:rPr lang="en-GB" sz="2800" b="1" dirty="0" smtClean="0">
                <a:cs typeface="MV Boli" panose="02000500030200090000" pitchFamily="2" charset="0"/>
              </a:rPr>
              <a:t>Carlo Radiative Transfer (</a:t>
            </a:r>
            <a:r>
              <a:rPr lang="en-GB" sz="2800" b="1" dirty="0" smtClean="0">
                <a:cs typeface="MV Boli" panose="02000500030200090000" pitchFamily="2" charset="0"/>
              </a:rPr>
              <a:t>MCRT)</a:t>
            </a:r>
          </a:p>
          <a:p>
            <a:pPr marL="457200" indent="-457200">
              <a:buFont typeface="Arial" charset="0"/>
              <a:buChar char="•"/>
            </a:pPr>
            <a:r>
              <a:rPr lang="en-GB" sz="2800" dirty="0">
                <a:cs typeface="MV Boli" panose="02000500030200090000" pitchFamily="2" charset="0"/>
              </a:rPr>
              <a:t>G</a:t>
            </a:r>
            <a:r>
              <a:rPr lang="en-GB" sz="2800" dirty="0" smtClean="0">
                <a:cs typeface="MV Boli" panose="02000500030200090000" pitchFamily="2" charset="0"/>
              </a:rPr>
              <a:t>lobal </a:t>
            </a:r>
            <a:r>
              <a:rPr lang="en-GB" sz="2800" dirty="0" smtClean="0">
                <a:cs typeface="MV Boli" panose="02000500030200090000" pitchFamily="2" charset="0"/>
              </a:rPr>
              <a:t>ionization balance </a:t>
            </a:r>
            <a:endParaRPr lang="en-GB" sz="2800" dirty="0" smtClean="0">
              <a:cs typeface="MV Boli" panose="02000500030200090000" pitchFamily="2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GB" sz="2800" dirty="0" smtClean="0">
                <a:cs typeface="MV Boli" panose="02000500030200090000" pitchFamily="2" charset="0"/>
              </a:rPr>
              <a:t>In thermal and ionization equilibrium</a:t>
            </a:r>
          </a:p>
          <a:p>
            <a:pPr marL="457200" indent="-457200">
              <a:buFont typeface="Arial" charset="0"/>
              <a:buChar char="•"/>
            </a:pPr>
            <a:endParaRPr lang="en-GB" sz="2800" dirty="0" smtClean="0">
              <a:cs typeface="MV Boli" panose="02000500030200090000" pitchFamily="2" charset="0"/>
            </a:endParaRPr>
          </a:p>
          <a:p>
            <a:r>
              <a:rPr lang="en-GB" sz="2000" dirty="0" smtClean="0">
                <a:solidFill>
                  <a:srgbClr val="1F497D"/>
                </a:solidFill>
                <a:cs typeface="MV Boli" panose="02000500030200090000" pitchFamily="2" charset="0"/>
              </a:rPr>
              <a:t>(Long &amp; </a:t>
            </a:r>
            <a:r>
              <a:rPr lang="en-GB" sz="2000" dirty="0" err="1" smtClean="0">
                <a:solidFill>
                  <a:srgbClr val="1F497D"/>
                </a:solidFill>
                <a:cs typeface="MV Boli" panose="02000500030200090000" pitchFamily="2" charset="0"/>
              </a:rPr>
              <a:t>Knigge</a:t>
            </a:r>
            <a:r>
              <a:rPr lang="en-GB" sz="2000" dirty="0" smtClean="0">
                <a:solidFill>
                  <a:srgbClr val="1F497D"/>
                </a:solidFill>
                <a:cs typeface="MV Boli" panose="02000500030200090000" pitchFamily="2" charset="0"/>
              </a:rPr>
              <a:t> 2002, </a:t>
            </a:r>
            <a:r>
              <a:rPr lang="en-GB" sz="2000" dirty="0" err="1" smtClean="0">
                <a:solidFill>
                  <a:srgbClr val="1F497D"/>
                </a:solidFill>
                <a:cs typeface="MV Boli" panose="02000500030200090000" pitchFamily="2" charset="0"/>
              </a:rPr>
              <a:t>Higginbottom</a:t>
            </a:r>
            <a:r>
              <a:rPr lang="en-GB" sz="2000" dirty="0" smtClean="0">
                <a:solidFill>
                  <a:srgbClr val="1F497D"/>
                </a:solidFill>
                <a:cs typeface="MV Boli" panose="02000500030200090000" pitchFamily="2" charset="0"/>
              </a:rPr>
              <a:t>+ </a:t>
            </a:r>
            <a:r>
              <a:rPr lang="en-GB" sz="2000" dirty="0" smtClean="0">
                <a:solidFill>
                  <a:srgbClr val="1F497D"/>
                </a:solidFill>
                <a:cs typeface="MV Boli" panose="02000500030200090000" pitchFamily="2" charset="0"/>
              </a:rPr>
              <a:t>2013</a:t>
            </a:r>
            <a:r>
              <a:rPr lang="en-GB" sz="2000" dirty="0" smtClean="0">
                <a:solidFill>
                  <a:srgbClr val="1F497D"/>
                </a:solidFill>
                <a:cs typeface="MV Boli" panose="02000500030200090000" pitchFamily="2" charset="0"/>
              </a:rPr>
              <a:t>, </a:t>
            </a:r>
            <a:r>
              <a:rPr lang="en-GB" sz="2000" dirty="0" smtClean="0">
                <a:solidFill>
                  <a:srgbClr val="1F497D"/>
                </a:solidFill>
                <a:cs typeface="MV Boli" panose="02000500030200090000" pitchFamily="2" charset="0"/>
              </a:rPr>
              <a:t>Matthews+ 2015, 2016)</a:t>
            </a:r>
            <a:endParaRPr lang="en-GB" sz="2000" dirty="0">
              <a:solidFill>
                <a:srgbClr val="1F497D"/>
              </a:solidFill>
              <a:cs typeface="MV Boli" panose="0200050003020009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23" y="4076131"/>
            <a:ext cx="3303242" cy="253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" t="3919" r="2698" b="6256"/>
          <a:stretch/>
        </p:blipFill>
        <p:spPr>
          <a:xfrm>
            <a:off x="-172743" y="-119503"/>
            <a:ext cx="9501470" cy="7281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8"/>
          <p:cNvGrpSpPr/>
          <p:nvPr/>
        </p:nvGrpSpPr>
        <p:grpSpPr>
          <a:xfrm>
            <a:off x="1493183" y="3229400"/>
            <a:ext cx="6098326" cy="537335"/>
            <a:chOff x="1493183" y="3220521"/>
            <a:chExt cx="6098326" cy="53733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493183" y="3475232"/>
              <a:ext cx="6098326" cy="13957"/>
            </a:xfrm>
            <a:prstGeom prst="line">
              <a:avLst/>
            </a:prstGeom>
            <a:ln>
              <a:solidFill>
                <a:srgbClr val="FF0000"/>
              </a:solidFill>
            </a:ln>
            <a:effectLst>
              <a:glow rad="101600">
                <a:srgbClr val="FF0000">
                  <a:alpha val="75000"/>
                </a:srgb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326043" y="3220521"/>
              <a:ext cx="544245" cy="5373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glow rad="101600">
                <a:srgbClr val="FF0000">
                  <a:alpha val="75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" name="Content Placeholder 2"/>
          <p:cNvSpPr>
            <a:spLocks noGrp="1"/>
          </p:cNvSpPr>
          <p:nvPr>
            <p:ph idx="1"/>
          </p:nvPr>
        </p:nvSpPr>
        <p:spPr>
          <a:xfrm>
            <a:off x="3129253" y="4595018"/>
            <a:ext cx="3482069" cy="572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Photon Sources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78" name="Rectangle 77"/>
          <p:cNvSpPr/>
          <p:nvPr/>
        </p:nvSpPr>
        <p:spPr>
          <a:xfrm rot="2204120">
            <a:off x="-104954" y="1658471"/>
            <a:ext cx="2569882" cy="70223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172743" y="-119502"/>
            <a:ext cx="9538975" cy="9820782"/>
            <a:chOff x="-172743" y="-119502"/>
            <a:chExt cx="9538975" cy="9820782"/>
          </a:xfrm>
        </p:grpSpPr>
        <p:grpSp>
          <p:nvGrpSpPr>
            <p:cNvPr id="38" name="Group 37"/>
            <p:cNvGrpSpPr/>
            <p:nvPr/>
          </p:nvGrpSpPr>
          <p:grpSpPr>
            <a:xfrm>
              <a:off x="-172743" y="-119502"/>
              <a:ext cx="3549447" cy="7253961"/>
              <a:chOff x="-172743" y="-119502"/>
              <a:chExt cx="3549447" cy="725396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H="1">
                <a:off x="-172742" y="3484111"/>
                <a:ext cx="3549446" cy="3650348"/>
              </a:xfrm>
              <a:prstGeom prst="line">
                <a:avLst/>
              </a:prstGeom>
              <a:effectLst>
                <a:glow rad="101600">
                  <a:srgbClr val="3366FF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-172742" y="3498068"/>
                <a:ext cx="2556786" cy="1417579"/>
              </a:xfrm>
              <a:prstGeom prst="line">
                <a:avLst/>
              </a:prstGeom>
              <a:effectLst>
                <a:glow rad="101600">
                  <a:srgbClr val="3366FF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-172743" y="-119502"/>
                <a:ext cx="3549447" cy="3617570"/>
              </a:xfrm>
              <a:prstGeom prst="line">
                <a:avLst/>
              </a:prstGeom>
              <a:effectLst>
                <a:glow rad="101600">
                  <a:srgbClr val="3366FF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-172742" y="2099310"/>
                <a:ext cx="2556786" cy="1384801"/>
              </a:xfrm>
              <a:prstGeom prst="line">
                <a:avLst/>
              </a:prstGeom>
              <a:effectLst>
                <a:glow rad="101600">
                  <a:srgbClr val="3366FF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rot="10800000">
              <a:off x="5816785" y="-119502"/>
              <a:ext cx="3549447" cy="7253961"/>
              <a:chOff x="-20343" y="32898"/>
              <a:chExt cx="3549447" cy="7253961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H="1">
                <a:off x="-20342" y="3636511"/>
                <a:ext cx="3549446" cy="3650348"/>
              </a:xfrm>
              <a:prstGeom prst="line">
                <a:avLst/>
              </a:prstGeom>
              <a:effectLst>
                <a:glow rad="101600">
                  <a:srgbClr val="3366FF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-20342" y="3650468"/>
                <a:ext cx="2556786" cy="1417579"/>
              </a:xfrm>
              <a:prstGeom prst="line">
                <a:avLst/>
              </a:prstGeom>
              <a:effectLst>
                <a:glow rad="101600">
                  <a:srgbClr val="3366FF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-20343" y="32898"/>
                <a:ext cx="3549447" cy="3617570"/>
              </a:xfrm>
              <a:prstGeom prst="line">
                <a:avLst/>
              </a:prstGeom>
              <a:effectLst>
                <a:glow rad="101600">
                  <a:srgbClr val="3366FF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0800000">
                <a:off x="-20343" y="2251710"/>
                <a:ext cx="2556787" cy="1384801"/>
              </a:xfrm>
              <a:prstGeom prst="line">
                <a:avLst/>
              </a:prstGeom>
              <a:effectLst>
                <a:glow rad="101600">
                  <a:srgbClr val="3366FF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Content Placeholder 2"/>
            <p:cNvSpPr txBox="1">
              <a:spLocks/>
            </p:cNvSpPr>
            <p:nvPr/>
          </p:nvSpPr>
          <p:spPr>
            <a:xfrm>
              <a:off x="3129253" y="5175317"/>
              <a:ext cx="3482069" cy="4525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dirty="0" err="1" smtClean="0">
                  <a:solidFill>
                    <a:srgbClr val="3366FF"/>
                  </a:solidFill>
                </a:rPr>
                <a:t>Biconical</a:t>
              </a:r>
              <a:r>
                <a:rPr lang="en-US" dirty="0" smtClean="0">
                  <a:solidFill>
                    <a:srgbClr val="3366FF"/>
                  </a:solidFill>
                </a:rPr>
                <a:t> Wind</a:t>
              </a:r>
            </a:p>
            <a:p>
              <a:endParaRPr lang="en-US" dirty="0" smtClean="0"/>
            </a:p>
            <a:p>
              <a:pPr marL="457200" lvl="1" indent="0">
                <a:buFont typeface="Arial" pitchFamily="34" charset="0"/>
                <a:buNone/>
              </a:pPr>
              <a:endParaRPr lang="en-US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142953" y="169328"/>
            <a:ext cx="9471680" cy="6681808"/>
            <a:chOff x="-142953" y="169328"/>
            <a:chExt cx="9471680" cy="6681808"/>
          </a:xfrm>
        </p:grpSpPr>
        <p:grpSp>
          <p:nvGrpSpPr>
            <p:cNvPr id="23" name="Group 22"/>
            <p:cNvGrpSpPr/>
            <p:nvPr/>
          </p:nvGrpSpPr>
          <p:grpSpPr>
            <a:xfrm>
              <a:off x="-142953" y="169328"/>
              <a:ext cx="9471680" cy="6681808"/>
              <a:chOff x="-142953" y="169328"/>
              <a:chExt cx="9471680" cy="6681808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-142953" y="169328"/>
                <a:ext cx="2841480" cy="3275163"/>
                <a:chOff x="-142953" y="169328"/>
                <a:chExt cx="2841480" cy="3275163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-106941" y="522244"/>
                  <a:ext cx="510353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-142953" y="1100368"/>
                  <a:ext cx="1106716" cy="2632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-142953" y="1599511"/>
                  <a:ext cx="1636136" cy="2632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-142953" y="2099310"/>
                  <a:ext cx="2160012" cy="12508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963763" y="2741574"/>
                  <a:ext cx="1734764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131054" y="169328"/>
                  <a:ext cx="0" cy="205690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963763" y="1100368"/>
                  <a:ext cx="0" cy="1595965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721416" y="1852706"/>
                  <a:ext cx="0" cy="1210235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2384044" y="2569882"/>
                  <a:ext cx="36655" cy="874609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/>
            </p:nvGrpSpPr>
            <p:grpSpPr>
              <a:xfrm rot="10800000">
                <a:off x="6487247" y="3575973"/>
                <a:ext cx="2841480" cy="3275163"/>
                <a:chOff x="-142953" y="169328"/>
                <a:chExt cx="2841480" cy="3275163"/>
              </a:xfrm>
            </p:grpSpPr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-106941" y="522244"/>
                  <a:ext cx="510353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-142953" y="1100368"/>
                  <a:ext cx="1106716" cy="2632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-142953" y="1599511"/>
                  <a:ext cx="1636136" cy="2632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V="1">
                  <a:off x="-142953" y="2099310"/>
                  <a:ext cx="2160012" cy="12508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963763" y="2741574"/>
                  <a:ext cx="1734764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131054" y="169328"/>
                  <a:ext cx="0" cy="205690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963763" y="1100368"/>
                  <a:ext cx="0" cy="1595965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1721416" y="1852706"/>
                  <a:ext cx="0" cy="1210235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2384044" y="2569882"/>
                  <a:ext cx="36655" cy="874609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/>
            </p:nvGrpSpPr>
            <p:grpSpPr>
              <a:xfrm flipV="1">
                <a:off x="-142953" y="3498068"/>
                <a:ext cx="2841480" cy="3275163"/>
                <a:chOff x="-142953" y="169328"/>
                <a:chExt cx="2841480" cy="3275163"/>
              </a:xfrm>
            </p:grpSpPr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-106941" y="522244"/>
                  <a:ext cx="510353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-142953" y="1100368"/>
                  <a:ext cx="1106716" cy="2632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-142953" y="1599511"/>
                  <a:ext cx="1636136" cy="2632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-142953" y="2099310"/>
                  <a:ext cx="2160012" cy="12508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963763" y="2741574"/>
                  <a:ext cx="1734764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31054" y="169328"/>
                  <a:ext cx="0" cy="205690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963763" y="1100368"/>
                  <a:ext cx="0" cy="1595965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1721416" y="1852706"/>
                  <a:ext cx="0" cy="1210235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2384044" y="2569882"/>
                  <a:ext cx="36655" cy="874609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/>
            </p:nvGrpSpPr>
            <p:grpSpPr>
              <a:xfrm rot="10800000" flipV="1">
                <a:off x="6487246" y="169328"/>
                <a:ext cx="2841480" cy="3275163"/>
                <a:chOff x="-142953" y="169328"/>
                <a:chExt cx="2841480" cy="3275163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-106941" y="522244"/>
                  <a:ext cx="510353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-142953" y="1100368"/>
                  <a:ext cx="1106716" cy="2632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-142953" y="1599511"/>
                  <a:ext cx="1636136" cy="2632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-142953" y="2099310"/>
                  <a:ext cx="2160012" cy="12508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963763" y="2741574"/>
                  <a:ext cx="1734764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131054" y="169328"/>
                  <a:ext cx="0" cy="2056907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>
                  <a:off x="963763" y="1100368"/>
                  <a:ext cx="0" cy="1595965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1721416" y="1852706"/>
                  <a:ext cx="0" cy="1210235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>
                  <a:off x="2384044" y="2569882"/>
                  <a:ext cx="36655" cy="874609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  <a:effectLst>
                  <a:glow rad="101600">
                    <a:srgbClr val="FF6600">
                      <a:alpha val="75000"/>
                    </a:srgbClr>
                  </a:glow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4500189" y="387079"/>
              <a:ext cx="3482069" cy="1261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dirty="0" smtClean="0">
                  <a:solidFill>
                    <a:srgbClr val="FF6600"/>
                  </a:solidFill>
                </a:rPr>
                <a:t>Cylindrical Grid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>
                  <a:solidFill>
                    <a:srgbClr val="FF6600"/>
                  </a:solidFill>
                </a:rPr>
                <a:t>(x, z, </a:t>
              </a:r>
              <a:r>
                <a:rPr lang="en-US" dirty="0" err="1" smtClean="0">
                  <a:solidFill>
                    <a:srgbClr val="FF6600"/>
                  </a:solidFill>
                </a:rPr>
                <a:t>θ</a:t>
              </a:r>
              <a:r>
                <a:rPr lang="en-US" dirty="0" smtClean="0">
                  <a:solidFill>
                    <a:srgbClr val="FF6600"/>
                  </a:solidFill>
                </a:rPr>
                <a:t>)</a:t>
              </a:r>
            </a:p>
            <a:p>
              <a:pPr marL="0" indent="0">
                <a:buFont typeface="Arial" pitchFamily="34" charset="0"/>
                <a:buNone/>
              </a:pPr>
              <a:endParaRPr lang="en-US" dirty="0" smtClean="0">
                <a:solidFill>
                  <a:srgbClr val="3366FF"/>
                </a:solidFill>
              </a:endParaRPr>
            </a:p>
            <a:p>
              <a:endParaRPr lang="en-US" dirty="0" smtClean="0"/>
            </a:p>
            <a:p>
              <a:pPr marL="457200" lvl="1" indent="0">
                <a:buFont typeface="Arial" pitchFamily="34" charset="0"/>
                <a:buNone/>
              </a:pPr>
              <a:endParaRPr lang="en-US" dirty="0" smtClean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8934" y="1648618"/>
            <a:ext cx="7623324" cy="5485841"/>
            <a:chOff x="358934" y="1648618"/>
            <a:chExt cx="7623324" cy="5485841"/>
          </a:xfrm>
        </p:grpSpPr>
        <p:grpSp>
          <p:nvGrpSpPr>
            <p:cNvPr id="24" name="Group 23"/>
            <p:cNvGrpSpPr/>
            <p:nvPr/>
          </p:nvGrpSpPr>
          <p:grpSpPr>
            <a:xfrm>
              <a:off x="358934" y="3530846"/>
              <a:ext cx="5552939" cy="3603613"/>
              <a:chOff x="358934" y="3530846"/>
              <a:chExt cx="5552939" cy="3603613"/>
            </a:xfrm>
          </p:grpSpPr>
          <p:cxnSp>
            <p:nvCxnSpPr>
              <p:cNvPr id="59" name="Straight Arrow Connector 58"/>
              <p:cNvCxnSpPr/>
              <p:nvPr/>
            </p:nvCxnSpPr>
            <p:spPr>
              <a:xfrm flipH="1">
                <a:off x="2232797" y="3530846"/>
                <a:ext cx="1696732" cy="541105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  <a:effectLst>
                <a:glow rad="101600">
                  <a:srgbClr val="008000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H="1">
                <a:off x="1837765" y="4071951"/>
                <a:ext cx="331913" cy="871283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  <a:effectLst>
                <a:glow rad="101600">
                  <a:srgbClr val="008000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>
                <a:off x="627974" y="4908646"/>
                <a:ext cx="1093442" cy="6675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  <a:effectLst>
                <a:glow rad="101600">
                  <a:srgbClr val="008000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H="1">
                <a:off x="358934" y="4943234"/>
                <a:ext cx="269040" cy="600158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  <a:effectLst>
                <a:glow rad="101600">
                  <a:srgbClr val="008000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358934" y="5662706"/>
                <a:ext cx="4325479" cy="743444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  <a:effectLst>
                <a:glow rad="101600">
                  <a:srgbClr val="008000">
                    <a:alpha val="75000"/>
                  </a:srgb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0288" y="6269943"/>
                <a:ext cx="1041585" cy="864516"/>
              </a:xfrm>
              <a:prstGeom prst="rect">
                <a:avLst/>
              </a:prstGeom>
            </p:spPr>
          </p:pic>
        </p:grpSp>
        <p:sp>
          <p:nvSpPr>
            <p:cNvPr id="81" name="Content Placeholder 2"/>
            <p:cNvSpPr txBox="1">
              <a:spLocks/>
            </p:cNvSpPr>
            <p:nvPr/>
          </p:nvSpPr>
          <p:spPr>
            <a:xfrm>
              <a:off x="4500189" y="1648618"/>
              <a:ext cx="3482069" cy="5872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dirty="0" smtClean="0">
                  <a:solidFill>
                    <a:srgbClr val="008000"/>
                  </a:solidFill>
                </a:rPr>
                <a:t>Track Photons</a:t>
              </a:r>
            </a:p>
            <a:p>
              <a:pPr marL="0" indent="0">
                <a:buFont typeface="Arial" pitchFamily="34" charset="0"/>
                <a:buNone/>
              </a:pPr>
              <a:endParaRPr lang="en-US" dirty="0" smtClean="0">
                <a:solidFill>
                  <a:srgbClr val="FF6600"/>
                </a:solidFill>
              </a:endParaRPr>
            </a:p>
            <a:p>
              <a:pPr marL="0" indent="0">
                <a:buFont typeface="Arial" pitchFamily="34" charset="0"/>
                <a:buNone/>
              </a:pPr>
              <a:endParaRPr lang="en-US" dirty="0" smtClean="0">
                <a:solidFill>
                  <a:srgbClr val="3366FF"/>
                </a:solidFill>
              </a:endParaRPr>
            </a:p>
            <a:p>
              <a:endParaRPr lang="en-US" dirty="0" smtClean="0"/>
            </a:p>
            <a:p>
              <a:pPr marL="457200" lvl="1" indent="0">
                <a:buFont typeface="Arial" pitchFamily="34" charset="0"/>
                <a:buNone/>
              </a:pP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08353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15" y="106108"/>
            <a:ext cx="8822883" cy="1423772"/>
          </a:xfrm>
        </p:spPr>
        <p:txBody>
          <a:bodyPr/>
          <a:lstStyle/>
          <a:p>
            <a:r>
              <a:rPr lang="en-US" dirty="0" smtClean="0"/>
              <a:t>Benchmark BALQSO model</a:t>
            </a:r>
            <a:br>
              <a:rPr lang="en-US" dirty="0" smtClean="0"/>
            </a:br>
            <a:r>
              <a:rPr lang="en-US" sz="3600" dirty="0" smtClean="0"/>
              <a:t>Higginbottom+2013  (H13)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025" t="3041"/>
          <a:stretch/>
        </p:blipFill>
        <p:spPr>
          <a:xfrm>
            <a:off x="0" y="1560562"/>
            <a:ext cx="3202976" cy="4960254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 rot="19678012">
            <a:off x="2145588" y="2339934"/>
            <a:ext cx="1270033" cy="35601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4168376">
            <a:off x="600097" y="5488277"/>
            <a:ext cx="1270033" cy="356010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87" y="1560562"/>
            <a:ext cx="3694802" cy="246320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87" y="4268787"/>
            <a:ext cx="3694802" cy="2463201"/>
          </a:xfrm>
          <a:prstGeom prst="rect">
            <a:avLst/>
          </a:prstGeom>
          <a:ln w="38100" cap="sq">
            <a:solidFill>
              <a:srgbClr val="C0504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5214675" y="4377086"/>
            <a:ext cx="1599818" cy="969514"/>
            <a:chOff x="3100182" y="2896970"/>
            <a:chExt cx="3346698" cy="1312034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111192" y="3379799"/>
              <a:ext cx="0" cy="82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542370" y="3379799"/>
              <a:ext cx="0" cy="82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100182" y="2896970"/>
              <a:ext cx="3346698" cy="416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Ly </a:t>
              </a:r>
              <a:r>
                <a:rPr lang="en-US" sz="1400" dirty="0"/>
                <a:t>α/NV</a:t>
              </a:r>
              <a:r>
                <a:rPr lang="en-US" sz="1400" dirty="0" smtClean="0"/>
                <a:t>	  CIV </a:t>
              </a:r>
              <a:endParaRPr lang="en-US" sz="1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14675" y="1751722"/>
            <a:ext cx="1599818" cy="969514"/>
            <a:chOff x="3100182" y="2896970"/>
            <a:chExt cx="3346698" cy="1312034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5111192" y="3379799"/>
              <a:ext cx="0" cy="82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542370" y="3379799"/>
              <a:ext cx="0" cy="8292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100182" y="2896970"/>
              <a:ext cx="3346698" cy="416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Ly </a:t>
              </a:r>
              <a:r>
                <a:rPr lang="en-US" sz="1400" dirty="0"/>
                <a:t>α/NV</a:t>
              </a:r>
              <a:r>
                <a:rPr lang="en-US" sz="1400" dirty="0" smtClean="0"/>
                <a:t>	  CIV </a:t>
              </a:r>
              <a:endParaRPr lang="en-US" sz="14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7609" y="1578323"/>
            <a:ext cx="1940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Kinematic prescription –</a:t>
            </a:r>
          </a:p>
          <a:p>
            <a:r>
              <a:rPr lang="en-US" dirty="0" err="1" smtClean="0"/>
              <a:t>ρ</a:t>
            </a:r>
            <a:r>
              <a:rPr lang="en-US" dirty="0" smtClean="0"/>
              <a:t>(v, mass loss)</a:t>
            </a:r>
          </a:p>
          <a:p>
            <a:r>
              <a:rPr lang="en-US" dirty="0"/>
              <a:t>f</a:t>
            </a:r>
            <a:r>
              <a:rPr lang="en-US" dirty="0" smtClean="0"/>
              <a:t>rom continuity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924"/>
            <a:ext cx="8229600" cy="1143000"/>
          </a:xfrm>
        </p:spPr>
        <p:txBody>
          <a:bodyPr/>
          <a:lstStyle/>
          <a:p>
            <a:r>
              <a:rPr lang="en-US" dirty="0" smtClean="0"/>
              <a:t>X-ray Properties: H13</a:t>
            </a:r>
            <a:endParaRPr lang="en-US" dirty="0"/>
          </a:p>
        </p:txBody>
      </p:sp>
      <p:pic>
        <p:nvPicPr>
          <p:cNvPr id="3" name="Picture 2" descr="alpha_ox_h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49947" r="8949" b="4034"/>
          <a:stretch/>
        </p:blipFill>
        <p:spPr>
          <a:xfrm>
            <a:off x="0" y="1605118"/>
            <a:ext cx="8404892" cy="45047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37256" y="3943498"/>
            <a:ext cx="3144471" cy="650716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53256" y="5055657"/>
            <a:ext cx="3144471" cy="650716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59476" y="5079177"/>
            <a:ext cx="12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‘BALQSOs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81903" y="3696059"/>
            <a:ext cx="12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‘QSOs’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2928" y="6277575"/>
            <a:ext cx="39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Data:  </a:t>
            </a:r>
            <a:r>
              <a:rPr lang="en-US" dirty="0" err="1" smtClean="0"/>
              <a:t>Saez</a:t>
            </a:r>
            <a:r>
              <a:rPr lang="en-US" dirty="0" smtClean="0"/>
              <a:t>+ 2012, Steffen+ 2006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924"/>
            <a:ext cx="8229600" cy="1143000"/>
          </a:xfrm>
        </p:spPr>
        <p:txBody>
          <a:bodyPr/>
          <a:lstStyle/>
          <a:p>
            <a:r>
              <a:rPr lang="en-US" dirty="0" err="1" smtClean="0"/>
              <a:t>Microclumping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2284" y="1549164"/>
            <a:ext cx="8229600" cy="500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Borrow a stellar winds technique: </a:t>
            </a:r>
            <a:r>
              <a:rPr lang="en-US" sz="2400" dirty="0" err="1" smtClean="0">
                <a:latin typeface="+mj-lt"/>
              </a:rPr>
              <a:t>Microclumping</a:t>
            </a: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Optically thin clumps i.e.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Introduce a fill factor f, which produces a density enhancement D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‘Density squared’ processes enhanced</a:t>
            </a:r>
          </a:p>
          <a:p>
            <a:r>
              <a:rPr lang="en-US" sz="2400" dirty="0" smtClean="0">
                <a:latin typeface="+mj-lt"/>
              </a:rPr>
              <a:t>Ionization state moderated for given radiatio</a:t>
            </a:r>
            <a:r>
              <a:rPr lang="en-US" sz="2400" dirty="0" smtClean="0">
                <a:latin typeface="+mj-lt"/>
              </a:rPr>
              <a:t>n field</a:t>
            </a:r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2120" y="2539887"/>
            <a:ext cx="67656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R</a:t>
            </a:r>
            <a:r>
              <a:rPr lang="en-US" sz="3200" baseline="-25000" dirty="0" err="1" smtClean="0"/>
              <a:t>clump</a:t>
            </a:r>
            <a:r>
              <a:rPr lang="en-US" sz="3200" baseline="-25000" dirty="0" smtClean="0"/>
              <a:t> </a:t>
            </a:r>
            <a:r>
              <a:rPr lang="en-US" sz="3200" dirty="0" smtClean="0"/>
              <a:t>&lt;&lt; 1/(</a:t>
            </a:r>
            <a:r>
              <a:rPr lang="en-US" sz="3200" dirty="0" err="1" smtClean="0"/>
              <a:t>σn</a:t>
            </a:r>
            <a:r>
              <a:rPr lang="en-US" sz="3200" dirty="0" smtClean="0"/>
              <a:t>) </a:t>
            </a:r>
            <a:r>
              <a:rPr lang="en-US" dirty="0" smtClean="0"/>
              <a:t>(</a:t>
            </a:r>
            <a:r>
              <a:rPr lang="en-US" dirty="0"/>
              <a:t>~ </a:t>
            </a:r>
            <a:r>
              <a:rPr lang="en-US" dirty="0" smtClean="0"/>
              <a:t>10</a:t>
            </a:r>
            <a:r>
              <a:rPr lang="en-US" baseline="30000" dirty="0" smtClean="0"/>
              <a:t>14</a:t>
            </a:r>
            <a:r>
              <a:rPr lang="en-US" dirty="0" smtClean="0"/>
              <a:t>cm w/ Thomson, n</a:t>
            </a:r>
            <a:r>
              <a:rPr lang="en-US" baseline="-25000" dirty="0" smtClean="0"/>
              <a:t>e</a:t>
            </a:r>
            <a:r>
              <a:rPr lang="en-US" dirty="0" smtClean="0"/>
              <a:t> = 10</a:t>
            </a:r>
            <a:r>
              <a:rPr lang="en-US" baseline="30000" dirty="0" smtClean="0"/>
              <a:t>10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06540" y="4383272"/>
            <a:ext cx="14044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D=1/f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62" y="4172682"/>
            <a:ext cx="2522682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4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x_a05_p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6"/>
          <a:stretch/>
        </p:blipFill>
        <p:spPr>
          <a:xfrm>
            <a:off x="261479" y="898566"/>
            <a:ext cx="7968899" cy="53790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924"/>
            <a:ext cx="8229600" cy="1143000"/>
          </a:xfrm>
        </p:spPr>
        <p:txBody>
          <a:bodyPr/>
          <a:lstStyle/>
          <a:p>
            <a:r>
              <a:rPr lang="en-US" dirty="0" smtClean="0"/>
              <a:t>X-ray Properties: Clumpy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2928" y="6277575"/>
            <a:ext cx="39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</a:rPr>
              <a:t>Data:  </a:t>
            </a:r>
            <a:r>
              <a:rPr lang="en-US" dirty="0" err="1" smtClean="0">
                <a:solidFill>
                  <a:srgbClr val="1F497D"/>
                </a:solidFill>
              </a:rPr>
              <a:t>Saez</a:t>
            </a:r>
            <a:r>
              <a:rPr lang="en-US" dirty="0" smtClean="0">
                <a:solidFill>
                  <a:srgbClr val="1F497D"/>
                </a:solidFill>
              </a:rPr>
              <a:t>+ 2012, Steffen+ 2006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6962" y="3993405"/>
            <a:ext cx="12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‘BALQSOs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197917" y="2306997"/>
            <a:ext cx="1448113" cy="650716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51487" y="1874892"/>
            <a:ext cx="90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‘QSOs’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97555" y="3194303"/>
            <a:ext cx="1730745" cy="1168434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015335"/>
            <a:ext cx="276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 = 100 (f = 0.01)</a:t>
            </a:r>
          </a:p>
          <a:p>
            <a:r>
              <a:rPr lang="en-US" dirty="0" smtClean="0"/>
              <a:t>Isotropic X-ray 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08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93681" b="735"/>
          <a:stretch/>
        </p:blipFill>
        <p:spPr>
          <a:xfrm>
            <a:off x="688255" y="6244569"/>
            <a:ext cx="7523416" cy="539467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552378" y="4598778"/>
            <a:ext cx="0" cy="506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windnew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" y="909685"/>
            <a:ext cx="6152231" cy="307499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315961" y="2029694"/>
            <a:ext cx="3175108" cy="153161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>
            <a:glow rad="101600">
              <a:srgbClr val="008000">
                <a:alpha val="75000"/>
              </a:srgbClr>
            </a:glow>
            <a:outerShdw blurRad="50800" dist="25400" algn="bl" rotWithShape="0">
              <a:srgbClr val="000000">
                <a:alpha val="6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Synthetic Spectra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47451" b="29006"/>
          <a:stretch/>
        </p:blipFill>
        <p:spPr>
          <a:xfrm>
            <a:off x="594621" y="4094838"/>
            <a:ext cx="7617050" cy="217648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552378" y="4348069"/>
            <a:ext cx="6243248" cy="1362968"/>
            <a:chOff x="1552378" y="4348069"/>
            <a:chExt cx="6243248" cy="1362968"/>
          </a:xfrm>
        </p:grpSpPr>
        <p:sp>
          <p:nvSpPr>
            <p:cNvPr id="18" name="TextBox 17"/>
            <p:cNvSpPr txBox="1"/>
            <p:nvPr/>
          </p:nvSpPr>
          <p:spPr>
            <a:xfrm>
              <a:off x="3041596" y="4412876"/>
              <a:ext cx="680426" cy="37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CIV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61170" y="4598778"/>
              <a:ext cx="680426" cy="37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 IV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50199" y="4998647"/>
              <a:ext cx="680426" cy="37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 III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51690" y="5051589"/>
              <a:ext cx="1043936" cy="37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Mg II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52378" y="4348069"/>
              <a:ext cx="680426" cy="650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NV/Ly α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020957" y="4998725"/>
              <a:ext cx="0" cy="4775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621619" y="4966281"/>
              <a:ext cx="0" cy="5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3160616" y="4716966"/>
              <a:ext cx="2" cy="3405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4150199" y="5278686"/>
              <a:ext cx="2" cy="3405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7348682" y="5370451"/>
              <a:ext cx="2" cy="3405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0898" y="4852071"/>
                <a:ext cx="6882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8" y="4852071"/>
                <a:ext cx="68825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73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ndnew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" y="909685"/>
            <a:ext cx="6152231" cy="307499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315961" y="2863986"/>
            <a:ext cx="3299622" cy="69732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>
            <a:glow rad="101600">
              <a:srgbClr val="008000">
                <a:alpha val="75000"/>
              </a:srgbClr>
            </a:glow>
            <a:outerShdw blurRad="50800" dist="25400" algn="bl" rotWithShape="0">
              <a:srgbClr val="000000">
                <a:alpha val="6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Synthetic Spectra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t="70576" r="-1" b="244"/>
          <a:stretch/>
        </p:blipFill>
        <p:spPr>
          <a:xfrm>
            <a:off x="336176" y="4039206"/>
            <a:ext cx="7741024" cy="281879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391014" y="4187280"/>
            <a:ext cx="6243248" cy="1415910"/>
            <a:chOff x="1552378" y="4348069"/>
            <a:chExt cx="6243248" cy="1415910"/>
          </a:xfrm>
        </p:grpSpPr>
        <p:sp>
          <p:nvSpPr>
            <p:cNvPr id="25" name="TextBox 24"/>
            <p:cNvSpPr txBox="1"/>
            <p:nvPr/>
          </p:nvSpPr>
          <p:spPr>
            <a:xfrm>
              <a:off x="3041596" y="4412876"/>
              <a:ext cx="680426" cy="37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CIV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61170" y="4598778"/>
              <a:ext cx="680426" cy="37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 IV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50199" y="4998647"/>
              <a:ext cx="680426" cy="37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 III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51690" y="5051589"/>
              <a:ext cx="1043936" cy="37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Mg II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52378" y="4348069"/>
              <a:ext cx="680426" cy="650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NV/Ly α</a:t>
              </a:r>
              <a:endParaRPr lang="en-US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2020957" y="4998725"/>
              <a:ext cx="0" cy="4775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621619" y="4966281"/>
              <a:ext cx="0" cy="5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160616" y="4716966"/>
              <a:ext cx="2" cy="3405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150199" y="5278686"/>
              <a:ext cx="2" cy="3405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7120082" y="5423393"/>
              <a:ext cx="2" cy="3405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-107359" y="4856287"/>
                <a:ext cx="6882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359" y="4856287"/>
                <a:ext cx="68825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13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ndnew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2" y="909685"/>
            <a:ext cx="6152231" cy="3074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Synthetic Spectra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805454" y="1456899"/>
            <a:ext cx="398445" cy="210440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>
            <a:glow rad="101600">
              <a:srgbClr val="008000">
                <a:alpha val="75000"/>
              </a:srgbClr>
            </a:glow>
            <a:outerShdw blurRad="50800" dist="25400" algn="bl" rotWithShape="0">
              <a:srgbClr val="000000">
                <a:alpha val="6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63434" y="1347804"/>
            <a:ext cx="385994" cy="17154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>
            <a:glow rad="101600">
              <a:srgbClr val="008000">
                <a:alpha val="75000"/>
              </a:srgbClr>
            </a:glow>
            <a:outerShdw blurRad="50800" dist="25400" algn="bl" rotWithShape="0">
              <a:srgbClr val="000000">
                <a:alpha val="6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93681" b="735"/>
          <a:stretch/>
        </p:blipFill>
        <p:spPr>
          <a:xfrm>
            <a:off x="688255" y="6244569"/>
            <a:ext cx="7523416" cy="5394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839" b="75009"/>
          <a:stretch/>
        </p:blipFill>
        <p:spPr>
          <a:xfrm>
            <a:off x="591671" y="4039251"/>
            <a:ext cx="7620000" cy="22053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0898" y="4852071"/>
                <a:ext cx="6882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8" y="4852071"/>
                <a:ext cx="68825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2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Aside: Line Transfer Functions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8" y="1003875"/>
            <a:ext cx="6699183" cy="5513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133" y="6237170"/>
            <a:ext cx="265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Mangham et al. (in prep)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1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924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2284" y="1330690"/>
            <a:ext cx="8229600" cy="5339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Motivation &amp; Review</a:t>
            </a:r>
            <a:endParaRPr lang="en-US" sz="2400" dirty="0" smtClean="0">
              <a:latin typeface="+mj-lt"/>
            </a:endParaRPr>
          </a:p>
          <a:p>
            <a:pPr lvl="1"/>
            <a:r>
              <a:rPr lang="en-US" sz="2400" dirty="0" smtClean="0"/>
              <a:t>Why do disc winds matter?</a:t>
            </a:r>
            <a:endParaRPr lang="en-US" sz="2400" dirty="0"/>
          </a:p>
          <a:p>
            <a:pPr lvl="1"/>
            <a:r>
              <a:rPr lang="en-US" sz="2400" dirty="0" smtClean="0"/>
              <a:t>Unification and universality</a:t>
            </a:r>
            <a:endParaRPr lang="en-US" sz="2400" dirty="0" smtClean="0"/>
          </a:p>
          <a:p>
            <a:pPr lvl="1"/>
            <a:endParaRPr lang="en-US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Methods: </a:t>
            </a:r>
            <a:r>
              <a:rPr lang="en-US" sz="2400" dirty="0" err="1" smtClean="0">
                <a:latin typeface="+mj-lt"/>
              </a:rPr>
              <a:t>Radiative</a:t>
            </a:r>
            <a:r>
              <a:rPr lang="en-US" sz="2400" dirty="0" smtClean="0">
                <a:latin typeface="+mj-lt"/>
              </a:rPr>
              <a:t> Transfer and Photoionization</a:t>
            </a: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Results from a </a:t>
            </a:r>
            <a:r>
              <a:rPr lang="en-US" sz="2400" dirty="0" smtClean="0">
                <a:latin typeface="+mj-lt"/>
              </a:rPr>
              <a:t>Quasar Model</a:t>
            </a:r>
            <a:endParaRPr lang="en-US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EW Distributions and  the I</a:t>
            </a:r>
            <a:r>
              <a:rPr lang="en-US" sz="2400" dirty="0" smtClean="0">
                <a:latin typeface="+mj-lt"/>
              </a:rPr>
              <a:t>mplications </a:t>
            </a:r>
            <a:r>
              <a:rPr lang="en-US" sz="2400" dirty="0" smtClean="0">
                <a:latin typeface="+mj-lt"/>
              </a:rPr>
              <a:t>for </a:t>
            </a:r>
            <a:r>
              <a:rPr lang="en-US" sz="2400" dirty="0" smtClean="0">
                <a:latin typeface="+mj-lt"/>
              </a:rPr>
              <a:t>Unification</a:t>
            </a:r>
          </a:p>
          <a:p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114300" indent="0">
              <a:buNone/>
            </a:pPr>
            <a:r>
              <a:rPr lang="en-US" sz="2000" dirty="0" smtClean="0">
                <a:latin typeface="+mj-lt"/>
              </a:rPr>
              <a:t>Feel free to interrupt / ask for clarifications </a:t>
            </a:r>
            <a:r>
              <a:rPr lang="en-US" sz="2000" dirty="0" smtClean="0">
                <a:latin typeface="+mj-lt"/>
                <a:sym typeface="Wingdings"/>
              </a:rPr>
              <a:t></a:t>
            </a:r>
            <a:endParaRPr lang="en-US" sz="20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endParaRPr lang="en-US" sz="2400" b="1" i="1" dirty="0" smtClean="0">
              <a:latin typeface="+mj-lt"/>
            </a:endParaRP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79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Synthetic Spectra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8" y="1168596"/>
            <a:ext cx="6557682" cy="437178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02284" y="5458416"/>
            <a:ext cx="8168478" cy="2348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2400" dirty="0" smtClean="0"/>
              <a:t>Quasars and BALQSOs have remarkably similar emission line properties </a:t>
            </a:r>
            <a:r>
              <a:rPr lang="en-US" sz="2000" dirty="0" smtClean="0">
                <a:solidFill>
                  <a:srgbClr val="1F497D"/>
                </a:solidFill>
              </a:rPr>
              <a:t>(</a:t>
            </a:r>
            <a:r>
              <a:rPr lang="en-US" sz="2000" dirty="0" err="1" smtClean="0">
                <a:solidFill>
                  <a:srgbClr val="1F497D"/>
                </a:solidFill>
              </a:rPr>
              <a:t>Weymann</a:t>
            </a:r>
            <a:r>
              <a:rPr lang="en-US" sz="2000" dirty="0" smtClean="0">
                <a:solidFill>
                  <a:srgbClr val="1F497D"/>
                </a:solidFill>
              </a:rPr>
              <a:t> et al. 1991, </a:t>
            </a:r>
            <a:r>
              <a:rPr lang="en-US" sz="2000" dirty="0" err="1" smtClean="0">
                <a:solidFill>
                  <a:srgbClr val="1F497D"/>
                </a:solidFill>
              </a:rPr>
              <a:t>Reichard</a:t>
            </a:r>
            <a:r>
              <a:rPr lang="en-US" sz="2000" dirty="0" smtClean="0">
                <a:solidFill>
                  <a:srgbClr val="1F497D"/>
                </a:solidFill>
              </a:rPr>
              <a:t> et al. 2003).</a:t>
            </a:r>
          </a:p>
          <a:p>
            <a:pPr marL="114300" indent="0">
              <a:buNone/>
            </a:pPr>
            <a:r>
              <a:rPr lang="en-US" sz="2000" b="1" i="1" dirty="0" smtClean="0"/>
              <a:t>Our models don’t.</a:t>
            </a:r>
          </a:p>
        </p:txBody>
      </p:sp>
    </p:spTree>
    <p:extLst>
      <p:ext uri="{BB962C8B-B14F-4D97-AF65-F5344CB8AC3E}">
        <p14:creationId xmlns:p14="http://schemas.microsoft.com/office/powerpoint/2010/main" val="64732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09518"/>
            <a:ext cx="6572211" cy="5914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Observed EW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Toy geometric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07" y="1607025"/>
            <a:ext cx="4398025" cy="4036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0" y="1387797"/>
                <a:ext cx="4666129" cy="53088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Generate isotropic angles</a:t>
                </a:r>
              </a:p>
              <a:p>
                <a:r>
                  <a:rPr lang="en-US" sz="2400" dirty="0" smtClean="0"/>
                  <a:t>For a given outflow geometry, each angle is given a BAL or non-BAL flag</a:t>
                </a:r>
              </a:p>
              <a:p>
                <a:r>
                  <a:rPr lang="en-US" sz="2400" dirty="0" smtClean="0"/>
                  <a:t>We predict the EW:</a:t>
                </a:r>
              </a:p>
              <a:p>
                <a:endParaRPr lang="en-US" dirty="0"/>
              </a:p>
              <a:p>
                <a:pPr marL="4114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</a:rPr>
                        <m:t>𝐸𝑊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𝐸𝑊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411480" lvl="1" indent="0">
                  <a:buNone/>
                </a:pPr>
                <a:endParaRPr lang="en-US" dirty="0"/>
              </a:p>
              <a:p>
                <a:pPr marL="411480" lvl="1" indent="0">
                  <a:buNone/>
                </a:pPr>
                <a:r>
                  <a:rPr lang="en-US" sz="2400" dirty="0" smtClean="0"/>
                  <a:t>(EW</a:t>
                </a:r>
                <a:r>
                  <a:rPr lang="en-US" sz="2400" baseline="-25000" dirty="0" smtClean="0"/>
                  <a:t>0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is a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‘face on’ EW drawn </a:t>
                </a:r>
                <a:r>
                  <a:rPr lang="en-US" sz="2400" dirty="0" smtClean="0"/>
                  <a:t>from assumed </a:t>
                </a:r>
                <a:r>
                  <a:rPr lang="en-US" sz="2400" dirty="0"/>
                  <a:t>intrinsic </a:t>
                </a:r>
                <a:r>
                  <a:rPr lang="en-US" sz="2400" dirty="0" smtClean="0"/>
                  <a:t>distribution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 smtClean="0"/>
                  <a:t>Compare the BAL and non-BAL distributions</a:t>
                </a:r>
                <a:endParaRPr lang="en-US" sz="2400" dirty="0"/>
              </a:p>
              <a:p>
                <a:endParaRPr lang="en-US" dirty="0" smtClean="0"/>
              </a:p>
              <a:p>
                <a:pPr marL="411480" lvl="1" indent="0">
                  <a:buNone/>
                </a:pPr>
                <a:endParaRPr lang="en-US" dirty="0"/>
              </a:p>
              <a:p>
                <a:pPr marL="411480" lvl="1" indent="0">
                  <a:buNone/>
                </a:pPr>
                <a:endParaRPr lang="en-US" dirty="0" smtClean="0"/>
              </a:p>
              <a:p>
                <a:pPr marL="411480" lvl="1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7797"/>
                <a:ext cx="4666129" cy="5308837"/>
              </a:xfrm>
              <a:prstGeom prst="rect">
                <a:avLst/>
              </a:prstGeom>
              <a:blipFill rotWithShape="0">
                <a:blip r:embed="rId4"/>
                <a:stretch>
                  <a:fillRect t="-1607" r="-1046" b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62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Predicted EW Distributions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89" y="1049060"/>
            <a:ext cx="5808940" cy="5808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" y="2690808"/>
            <a:ext cx="2562499" cy="235195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632012" y="3429001"/>
            <a:ext cx="1210235" cy="1129552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  <a:effectLst>
            <a:glow rad="889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3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02284" y="340600"/>
            <a:ext cx="8168478" cy="2348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2400" dirty="0" smtClean="0"/>
              <a:t>It is </a:t>
            </a:r>
            <a:r>
              <a:rPr lang="en-US" sz="2400" dirty="0" smtClean="0"/>
              <a:t>difficult </a:t>
            </a:r>
            <a:r>
              <a:rPr lang="en-US" sz="2400" dirty="0" smtClean="0"/>
              <a:t>to reproduce uniform line properties in quasars and BAL quasars </a:t>
            </a:r>
            <a:r>
              <a:rPr lang="en-US" sz="2400" i="1" dirty="0" smtClean="0"/>
              <a:t>unless</a:t>
            </a:r>
            <a:r>
              <a:rPr lang="en-US" sz="2400" dirty="0" smtClean="0"/>
              <a:t> the continuum and lines have the same angular distribution of emission.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0561" y="1656131"/>
            <a:ext cx="353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</a:t>
            </a:r>
            <a:r>
              <a:rPr lang="en-US" dirty="0" err="1" smtClean="0">
                <a:solidFill>
                  <a:schemeClr val="tx2"/>
                </a:solidFill>
              </a:rPr>
              <a:t>Matthews+in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prep)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2284" y="3586729"/>
            <a:ext cx="8077900" cy="2893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2400" b="1" dirty="0" smtClean="0"/>
              <a:t>Possible solutions:</a:t>
            </a:r>
          </a:p>
          <a:p>
            <a:r>
              <a:rPr lang="en-US" sz="2400" dirty="0" smtClean="0"/>
              <a:t>A: </a:t>
            </a:r>
            <a:r>
              <a:rPr lang="en-US" sz="2400" dirty="0">
                <a:cs typeface="Helvetica Neue"/>
              </a:rPr>
              <a:t>BAL outflows are not equatorial</a:t>
            </a:r>
            <a:endParaRPr lang="en-US" sz="2400" dirty="0" smtClean="0"/>
          </a:p>
          <a:p>
            <a:r>
              <a:rPr lang="en-US" sz="2400" dirty="0" smtClean="0"/>
              <a:t>B: The disc doesn’t emit like a disc</a:t>
            </a:r>
            <a:endParaRPr lang="en-US" sz="2400" dirty="0" smtClean="0"/>
          </a:p>
          <a:p>
            <a:r>
              <a:rPr lang="en-US" sz="2400" dirty="0" smtClean="0"/>
              <a:t>C: The </a:t>
            </a:r>
            <a:r>
              <a:rPr lang="en-US" sz="2400" dirty="0" smtClean="0"/>
              <a:t>line emitting region emits </a:t>
            </a:r>
            <a:r>
              <a:rPr lang="en-US" sz="2400" dirty="0" err="1" smtClean="0"/>
              <a:t>anisotropically</a:t>
            </a:r>
            <a:r>
              <a:rPr lang="en-US" sz="2400" dirty="0" smtClean="0"/>
              <a:t> in the same way as the disc</a:t>
            </a:r>
          </a:p>
          <a:p>
            <a:pPr lvl="1"/>
            <a:r>
              <a:rPr lang="en-US" dirty="0" smtClean="0"/>
              <a:t>not expected from theory of line emission from a </a:t>
            </a:r>
            <a:r>
              <a:rPr lang="en-US" dirty="0" err="1" smtClean="0"/>
              <a:t>Keplerian</a:t>
            </a:r>
            <a:r>
              <a:rPr lang="en-US" dirty="0" smtClean="0"/>
              <a:t> disc 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sz="1800" dirty="0" smtClean="0">
                <a:solidFill>
                  <a:srgbClr val="1F497D"/>
                </a:solidFill>
              </a:rPr>
              <a:t>(Horne &amp; Marsh 1985, Murray &amp; Chiang 1996</a:t>
            </a:r>
            <a:r>
              <a:rPr lang="en-US" sz="1800" dirty="0" smtClean="0">
                <a:solidFill>
                  <a:srgbClr val="1F497D"/>
                </a:solidFill>
              </a:rPr>
              <a:t>) </a:t>
            </a:r>
            <a:r>
              <a:rPr lang="en-US" sz="1800" dirty="0" smtClean="0"/>
              <a:t>or from forbidden lines.</a:t>
            </a:r>
          </a:p>
          <a:p>
            <a:pPr marL="411480" lvl="1" indent="0">
              <a:buNone/>
            </a:pPr>
            <a:endParaRPr lang="en-US" sz="1800" dirty="0" smtClean="0">
              <a:solidFill>
                <a:srgbClr val="1F497D"/>
              </a:solidFill>
            </a:endParaRPr>
          </a:p>
          <a:p>
            <a:r>
              <a:rPr lang="en-US" sz="2400" dirty="0" smtClean="0"/>
              <a:t>D: Geometric unification doesn’t work.</a:t>
            </a:r>
          </a:p>
          <a:p>
            <a:pPr lvl="1"/>
            <a:r>
              <a:rPr lang="en-US" dirty="0" smtClean="0"/>
              <a:t>BAL outflows still need to have a geometry!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marL="114300" indent="0">
              <a:buNone/>
            </a:pPr>
            <a:endParaRPr lang="en-US" sz="2400" b="1" dirty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01576" y="2722066"/>
            <a:ext cx="25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unique to wind models for the BLR!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6" idx="1"/>
          </p:cNvCxnSpPr>
          <p:nvPr/>
        </p:nvCxnSpPr>
        <p:spPr>
          <a:xfrm>
            <a:off x="4055738" y="1556514"/>
            <a:ext cx="1945838" cy="14887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50800" dist="25400" algn="bl" rotWithShape="0">
              <a:srgbClr val="000000">
                <a:alpha val="6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8394617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Scenario A: </a:t>
            </a:r>
            <a:r>
              <a:rPr lang="en-US" sz="4000" dirty="0">
                <a:cs typeface="Helvetica Neue"/>
              </a:rPr>
              <a:t>BAL outflows are not equatorial</a:t>
            </a:r>
            <a:r>
              <a:rPr lang="en-US" sz="4800" dirty="0">
                <a:cs typeface="Helvetica Neue"/>
              </a:rPr>
              <a:t/>
            </a:r>
            <a:br>
              <a:rPr lang="en-US" sz="4800" dirty="0">
                <a:cs typeface="Helvetica Neue"/>
              </a:rPr>
            </a:b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" y="1417638"/>
            <a:ext cx="8394618" cy="530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cs typeface="Helvetica Neue"/>
              </a:rPr>
              <a:t>Evidence:</a:t>
            </a:r>
          </a:p>
          <a:p>
            <a:pPr lvl="1"/>
            <a:r>
              <a:rPr lang="en-US" dirty="0" smtClean="0">
                <a:cs typeface="Helvetica Neue"/>
              </a:rPr>
              <a:t>No obvious preferred region in Eigenvector I parameter space</a:t>
            </a:r>
          </a:p>
          <a:p>
            <a:pPr lvl="1"/>
            <a:r>
              <a:rPr lang="en-US" dirty="0" smtClean="0">
                <a:cs typeface="Helvetica Neue"/>
              </a:rPr>
              <a:t>Clear evidence for at least some “polar” BALQSOs </a:t>
            </a:r>
            <a:r>
              <a:rPr lang="en-US" dirty="0" smtClean="0">
                <a:solidFill>
                  <a:schemeClr val="tx2"/>
                </a:solidFill>
                <a:cs typeface="Helvetica Neue"/>
              </a:rPr>
              <a:t>(Zhou+</a:t>
            </a:r>
            <a:r>
              <a:rPr lang="en-US" dirty="0" smtClean="0">
                <a:solidFill>
                  <a:schemeClr val="tx2"/>
                </a:solidFill>
              </a:rPr>
              <a:t>. 2006, </a:t>
            </a:r>
            <a:r>
              <a:rPr lang="en-US" dirty="0">
                <a:solidFill>
                  <a:schemeClr val="tx2"/>
                </a:solidFill>
              </a:rPr>
              <a:t>Ghosh &amp; </a:t>
            </a:r>
            <a:r>
              <a:rPr lang="en-US" dirty="0" err="1">
                <a:solidFill>
                  <a:schemeClr val="tx2"/>
                </a:solidFill>
              </a:rPr>
              <a:t>Punsly</a:t>
            </a:r>
            <a:r>
              <a:rPr lang="en-US" dirty="0">
                <a:solidFill>
                  <a:schemeClr val="tx2"/>
                </a:solidFill>
              </a:rPr>
              <a:t> 2007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 smtClean="0">
              <a:solidFill>
                <a:schemeClr val="tx2"/>
              </a:solidFill>
              <a:cs typeface="Helvetica Neue"/>
            </a:endParaRPr>
          </a:p>
          <a:p>
            <a:pPr lvl="1"/>
            <a:endParaRPr lang="en-US" dirty="0" smtClean="0">
              <a:cs typeface="Helvetica Neue"/>
            </a:endParaRPr>
          </a:p>
          <a:p>
            <a:pPr lvl="1"/>
            <a:endParaRPr lang="en-US" i="1" dirty="0" smtClean="0">
              <a:solidFill>
                <a:srgbClr val="1F497D"/>
              </a:solidFill>
              <a:cs typeface="Helvetica Neue"/>
            </a:endParaRPr>
          </a:p>
          <a:p>
            <a:pPr lvl="1"/>
            <a:endParaRPr lang="en-US" i="1" dirty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000" i="1" dirty="0" smtClean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400" i="1" dirty="0" smtClean="0">
              <a:cs typeface="Helvetica Neue"/>
            </a:endParaRPr>
          </a:p>
          <a:p>
            <a:pPr marL="114300" indent="0">
              <a:buNone/>
            </a:pPr>
            <a:endParaRPr lang="en-US" sz="2400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4" y="2990287"/>
            <a:ext cx="5150969" cy="386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0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8394617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Scenario A: </a:t>
            </a:r>
            <a:r>
              <a:rPr lang="en-US" sz="4000" dirty="0">
                <a:cs typeface="Helvetica Neue"/>
              </a:rPr>
              <a:t>BAL outflows are not equatorial</a:t>
            </a:r>
            <a:r>
              <a:rPr lang="en-US" sz="4800" dirty="0">
                <a:cs typeface="Helvetica Neue"/>
              </a:rPr>
              <a:t/>
            </a:r>
            <a:br>
              <a:rPr lang="en-US" sz="4800" dirty="0">
                <a:cs typeface="Helvetica Neue"/>
              </a:rPr>
            </a:b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" y="1035424"/>
            <a:ext cx="8394618" cy="5688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cs typeface="Helvetica Neue"/>
              </a:rPr>
              <a:t>Conflicts:</a:t>
            </a:r>
          </a:p>
          <a:p>
            <a:pPr lvl="1"/>
            <a:r>
              <a:rPr lang="en-US" dirty="0" smtClean="0">
                <a:cs typeface="Helvetica Neue"/>
              </a:rPr>
              <a:t>Line-driven models produce equatorial flows </a:t>
            </a:r>
            <a:r>
              <a:rPr lang="en-US" dirty="0" smtClean="0">
                <a:solidFill>
                  <a:schemeClr val="tx2"/>
                </a:solidFill>
                <a:cs typeface="Helvetica Neue"/>
              </a:rPr>
              <a:t>(Murray &amp; Chiang 1995, Proga+2000, 2004)</a:t>
            </a:r>
          </a:p>
          <a:p>
            <a:pPr lvl="1"/>
            <a:r>
              <a:rPr lang="en-US" dirty="0" err="1" smtClean="0">
                <a:cs typeface="Helvetica Neue"/>
              </a:rPr>
              <a:t>Polarisation</a:t>
            </a:r>
            <a:r>
              <a:rPr lang="en-US" dirty="0" smtClean="0">
                <a:cs typeface="Helvetica Neue"/>
              </a:rPr>
              <a:t> studies have </a:t>
            </a:r>
            <a:r>
              <a:rPr lang="en-US" dirty="0" err="1" smtClean="0">
                <a:cs typeface="Helvetica Neue"/>
              </a:rPr>
              <a:t>favoured</a:t>
            </a:r>
            <a:r>
              <a:rPr lang="en-US" dirty="0" smtClean="0">
                <a:cs typeface="Helvetica Neue"/>
              </a:rPr>
              <a:t> equatorial geometries </a:t>
            </a:r>
            <a:r>
              <a:rPr lang="en-US" dirty="0">
                <a:solidFill>
                  <a:schemeClr val="tx2"/>
                </a:solidFill>
                <a:cs typeface="Helvetica Neue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Goodrich &amp; Miller 1995,  </a:t>
            </a:r>
            <a:r>
              <a:rPr lang="en-US" dirty="0" err="1">
                <a:solidFill>
                  <a:schemeClr val="tx2"/>
                </a:solidFill>
              </a:rPr>
              <a:t>Lamy</a:t>
            </a:r>
            <a:r>
              <a:rPr lang="en-US" dirty="0">
                <a:solidFill>
                  <a:schemeClr val="tx2"/>
                </a:solidFill>
              </a:rPr>
              <a:t> &amp; </a:t>
            </a:r>
            <a:r>
              <a:rPr lang="en-US" dirty="0" err="1">
                <a:solidFill>
                  <a:schemeClr val="tx2"/>
                </a:solidFill>
              </a:rPr>
              <a:t>Hutsemekers</a:t>
            </a:r>
            <a:r>
              <a:rPr lang="en-US" dirty="0">
                <a:solidFill>
                  <a:schemeClr val="tx2"/>
                </a:solidFill>
              </a:rPr>
              <a:t> 2004; </a:t>
            </a:r>
            <a:r>
              <a:rPr lang="en-US" dirty="0" err="1">
                <a:solidFill>
                  <a:schemeClr val="tx2"/>
                </a:solidFill>
              </a:rPr>
              <a:t>Brotherton</a:t>
            </a:r>
            <a:r>
              <a:rPr lang="en-US" dirty="0">
                <a:solidFill>
                  <a:schemeClr val="tx2"/>
                </a:solidFill>
              </a:rPr>
              <a:t>+ 2006) </a:t>
            </a:r>
          </a:p>
          <a:p>
            <a:pPr lvl="2"/>
            <a:r>
              <a:rPr lang="en-US" dirty="0" smtClean="0">
                <a:cs typeface="Helvetica Neue"/>
              </a:rPr>
              <a:t>But see also </a:t>
            </a:r>
            <a:r>
              <a:rPr lang="en-US" dirty="0" smtClean="0">
                <a:solidFill>
                  <a:schemeClr val="tx2"/>
                </a:solidFill>
                <a:cs typeface="Helvetica Neue"/>
              </a:rPr>
              <a:t>Smith+ 2004</a:t>
            </a:r>
            <a:r>
              <a:rPr lang="is-IS" dirty="0" smtClean="0">
                <a:cs typeface="Helvetica Neue"/>
              </a:rPr>
              <a:t>…perhaps ~40 degrees is permitted?</a:t>
            </a:r>
            <a:endParaRPr lang="en-US" dirty="0" smtClean="0">
              <a:cs typeface="Helvetica Neue"/>
            </a:endParaRPr>
          </a:p>
          <a:p>
            <a:pPr lvl="1"/>
            <a:endParaRPr lang="en-US" dirty="0" smtClean="0">
              <a:cs typeface="Helvetica Neue"/>
            </a:endParaRPr>
          </a:p>
          <a:p>
            <a:pPr lvl="1"/>
            <a:endParaRPr lang="en-US" i="1" dirty="0" smtClean="0">
              <a:solidFill>
                <a:srgbClr val="1F497D"/>
              </a:solidFill>
              <a:cs typeface="Helvetica Neue"/>
            </a:endParaRPr>
          </a:p>
          <a:p>
            <a:pPr lvl="1"/>
            <a:endParaRPr lang="en-US" i="1" dirty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000" i="1" dirty="0" smtClean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400" i="1" dirty="0" smtClean="0">
              <a:cs typeface="Helvetica Neue"/>
            </a:endParaRPr>
          </a:p>
          <a:p>
            <a:pPr marL="114300" indent="0">
              <a:buNone/>
            </a:pPr>
            <a:endParaRPr lang="en-US" sz="2400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38" y="3379278"/>
            <a:ext cx="5420392" cy="3344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7676" y="5713235"/>
            <a:ext cx="151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Goodrich &amp; Miller 1995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98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8394617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Scenario B: The disc doesn’t emit like a disc</a:t>
            </a:r>
            <a:r>
              <a:rPr lang="is-IS" sz="4000" dirty="0" smtClean="0"/>
              <a:t>…</a:t>
            </a:r>
            <a:r>
              <a:rPr lang="en-US" sz="4000" dirty="0" smtClean="0"/>
              <a:t> </a:t>
            </a:r>
            <a:r>
              <a:rPr lang="en-US" sz="4800" dirty="0">
                <a:cs typeface="Helvetica Neue"/>
              </a:rPr>
              <a:t/>
            </a:r>
            <a:br>
              <a:rPr lang="en-US" sz="4800" dirty="0">
                <a:cs typeface="Helvetica Neue"/>
              </a:rPr>
            </a:b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" y="1035424"/>
            <a:ext cx="8394618" cy="5688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cs typeface="Helvetica Neue"/>
              </a:rPr>
              <a:t>Evidence:</a:t>
            </a:r>
          </a:p>
          <a:p>
            <a:pPr lvl="1"/>
            <a:r>
              <a:rPr lang="en-US" sz="2400" dirty="0" smtClean="0">
                <a:cs typeface="Helvetica Neue"/>
              </a:rPr>
              <a:t>There are multiple problems when confronting disc theory with quasar observations anyway </a:t>
            </a:r>
            <a:endParaRPr lang="en-US" sz="2400" dirty="0">
              <a:solidFill>
                <a:schemeClr val="tx2"/>
              </a:solidFill>
              <a:cs typeface="Helvetica Neue"/>
            </a:endParaRPr>
          </a:p>
          <a:p>
            <a:pPr lvl="2"/>
            <a:r>
              <a:rPr lang="en-US" sz="2200" dirty="0" smtClean="0">
                <a:cs typeface="Helvetica Neue"/>
              </a:rPr>
              <a:t>disc-size problem, </a:t>
            </a:r>
            <a:r>
              <a:rPr lang="en-US" sz="2200" dirty="0" smtClean="0">
                <a:solidFill>
                  <a:schemeClr val="tx2"/>
                </a:solidFill>
                <a:cs typeface="Helvetica Neue"/>
              </a:rPr>
              <a:t>e.g. Morgan+ 2010, </a:t>
            </a:r>
            <a:r>
              <a:rPr lang="en-US" sz="2200" dirty="0" err="1" smtClean="0">
                <a:solidFill>
                  <a:schemeClr val="tx2"/>
                </a:solidFill>
                <a:cs typeface="Helvetica Neue"/>
              </a:rPr>
              <a:t>Edelson</a:t>
            </a:r>
            <a:r>
              <a:rPr lang="en-US" sz="2200" dirty="0" smtClean="0">
                <a:solidFill>
                  <a:schemeClr val="tx2"/>
                </a:solidFill>
                <a:cs typeface="Helvetica Neue"/>
              </a:rPr>
              <a:t>+ 2015.</a:t>
            </a:r>
          </a:p>
          <a:p>
            <a:pPr lvl="2"/>
            <a:r>
              <a:rPr lang="en-US" sz="2200" dirty="0" smtClean="0">
                <a:cs typeface="Helvetica Neue"/>
              </a:rPr>
              <a:t>1000A break </a:t>
            </a:r>
            <a:r>
              <a:rPr lang="en-US" sz="2200" dirty="0" smtClean="0">
                <a:solidFill>
                  <a:schemeClr val="tx2"/>
                </a:solidFill>
                <a:cs typeface="Helvetica Neue"/>
              </a:rPr>
              <a:t>e.g. </a:t>
            </a:r>
            <a:r>
              <a:rPr lang="en-US" sz="2200" dirty="0" err="1" smtClean="0">
                <a:solidFill>
                  <a:schemeClr val="tx2"/>
                </a:solidFill>
                <a:cs typeface="Helvetica Neue"/>
              </a:rPr>
              <a:t>Lusso</a:t>
            </a:r>
            <a:r>
              <a:rPr lang="en-US" sz="2200" dirty="0" smtClean="0">
                <a:solidFill>
                  <a:schemeClr val="tx2"/>
                </a:solidFill>
                <a:cs typeface="Helvetica Neue"/>
              </a:rPr>
              <a:t>+ 2015. </a:t>
            </a:r>
          </a:p>
          <a:p>
            <a:pPr lvl="2"/>
            <a:r>
              <a:rPr lang="en-US" sz="2200" dirty="0" smtClean="0">
                <a:cs typeface="Helvetica Neue"/>
              </a:rPr>
              <a:t>review: </a:t>
            </a:r>
            <a:r>
              <a:rPr lang="en-US" sz="2200" dirty="0" err="1" smtClean="0">
                <a:solidFill>
                  <a:schemeClr val="tx2"/>
                </a:solidFill>
                <a:cs typeface="Helvetica Neue"/>
              </a:rPr>
              <a:t>Koratkar</a:t>
            </a:r>
            <a:r>
              <a:rPr lang="en-US" sz="2200" dirty="0" smtClean="0">
                <a:solidFill>
                  <a:schemeClr val="tx2"/>
                </a:solidFill>
                <a:cs typeface="Helvetica Neue"/>
              </a:rPr>
              <a:t> &amp; </a:t>
            </a:r>
            <a:r>
              <a:rPr lang="en-US" sz="2200" dirty="0" err="1" smtClean="0">
                <a:solidFill>
                  <a:schemeClr val="tx2"/>
                </a:solidFill>
                <a:cs typeface="Helvetica Neue"/>
              </a:rPr>
              <a:t>Blaes</a:t>
            </a:r>
            <a:r>
              <a:rPr lang="en-US" sz="2200" dirty="0" smtClean="0">
                <a:solidFill>
                  <a:schemeClr val="tx2"/>
                </a:solidFill>
                <a:cs typeface="Helvetica Neue"/>
              </a:rPr>
              <a:t> 2009, </a:t>
            </a:r>
            <a:r>
              <a:rPr lang="en-US" sz="2200" dirty="0" err="1" smtClean="0">
                <a:solidFill>
                  <a:schemeClr val="tx2"/>
                </a:solidFill>
                <a:cs typeface="Helvetica Neue"/>
              </a:rPr>
              <a:t>Antonucci</a:t>
            </a:r>
            <a:r>
              <a:rPr lang="en-US" sz="2200" dirty="0" smtClean="0">
                <a:solidFill>
                  <a:schemeClr val="tx2"/>
                </a:solidFill>
                <a:cs typeface="Helvetica Neue"/>
              </a:rPr>
              <a:t> 2015.</a:t>
            </a: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lvl="1"/>
            <a:endParaRPr lang="en-US" sz="2400" dirty="0" smtClean="0">
              <a:solidFill>
                <a:schemeClr val="tx2"/>
              </a:solidFill>
              <a:cs typeface="Helvetica Neue"/>
            </a:endParaRPr>
          </a:p>
          <a:p>
            <a:pPr marL="411480" lvl="1" indent="0">
              <a:buNone/>
            </a:pPr>
            <a:r>
              <a:rPr lang="en-US" sz="2400" dirty="0" smtClean="0">
                <a:cs typeface="Helvetica Neue"/>
              </a:rPr>
              <a:t>Beyond BALs: Can measuring orientations distinguish between current disc and BLR theories?</a:t>
            </a:r>
          </a:p>
          <a:p>
            <a:pPr lvl="1"/>
            <a:endParaRPr lang="en-US" i="1" dirty="0" smtClean="0">
              <a:solidFill>
                <a:srgbClr val="1F497D"/>
              </a:solidFill>
              <a:cs typeface="Helvetica Neue"/>
            </a:endParaRPr>
          </a:p>
          <a:p>
            <a:pPr lvl="1"/>
            <a:endParaRPr lang="en-US" i="1" dirty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000" i="1" dirty="0" smtClean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400" i="1" dirty="0" smtClean="0">
              <a:cs typeface="Helvetica Neue"/>
            </a:endParaRPr>
          </a:p>
          <a:p>
            <a:pPr marL="114300" indent="0">
              <a:buNone/>
            </a:pPr>
            <a:endParaRPr lang="en-US" sz="2400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55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8394617" cy="1143000"/>
          </a:xfrm>
        </p:spPr>
        <p:txBody>
          <a:bodyPr>
            <a:normAutofit/>
          </a:bodyPr>
          <a:lstStyle/>
          <a:p>
            <a:r>
              <a:rPr lang="en-GB" sz="4000" dirty="0" smtClean="0"/>
              <a:t>What about obscuration?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" y="1417638"/>
            <a:ext cx="8394618" cy="530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cs typeface="Helvetica Neue"/>
              </a:rPr>
              <a:t>Obscuration can clearly affect EW if the line emission and continuum emission pass through different columns</a:t>
            </a:r>
          </a:p>
          <a:p>
            <a:r>
              <a:rPr lang="en-US" sz="2400" dirty="0" smtClean="0">
                <a:cs typeface="Helvetica Neue"/>
              </a:rPr>
              <a:t>Perhaps obscuration dominates the EW[OIII] distribution? </a:t>
            </a:r>
            <a:r>
              <a:rPr lang="en-US" sz="2400" dirty="0" smtClean="0">
                <a:solidFill>
                  <a:schemeClr val="tx2"/>
                </a:solidFill>
                <a:cs typeface="Helvetica Neue"/>
              </a:rPr>
              <a:t>(</a:t>
            </a:r>
            <a:r>
              <a:rPr lang="en-US" sz="2400" dirty="0" err="1" smtClean="0">
                <a:solidFill>
                  <a:schemeClr val="tx2"/>
                </a:solidFill>
                <a:cs typeface="Helvetica Neue"/>
              </a:rPr>
              <a:t>Caccianniga</a:t>
            </a:r>
            <a:r>
              <a:rPr lang="en-US" sz="2400" dirty="0" smtClean="0">
                <a:solidFill>
                  <a:schemeClr val="tx2"/>
                </a:solidFill>
                <a:cs typeface="Helvetica Neue"/>
              </a:rPr>
              <a:t> et al. 2011)</a:t>
            </a:r>
          </a:p>
          <a:p>
            <a:pPr lvl="1"/>
            <a:r>
              <a:rPr lang="en-US" dirty="0" smtClean="0">
                <a:cs typeface="Helvetica Neue"/>
              </a:rPr>
              <a:t>Their model: continuum more obscured than [OIII]</a:t>
            </a:r>
          </a:p>
          <a:p>
            <a:r>
              <a:rPr lang="en-US" sz="2400" dirty="0" smtClean="0">
                <a:cs typeface="Helvetica Neue"/>
              </a:rPr>
              <a:t>In this case, we should again expect high EWs in BALQSO</a:t>
            </a:r>
          </a:p>
          <a:p>
            <a:pPr lvl="1"/>
            <a:r>
              <a:rPr lang="en-US" dirty="0" smtClean="0">
                <a:cs typeface="Helvetica Neue"/>
              </a:rPr>
              <a:t> they almost always have N</a:t>
            </a:r>
            <a:r>
              <a:rPr lang="en-US" baseline="-25000" dirty="0" smtClean="0">
                <a:cs typeface="Helvetica Neue"/>
              </a:rPr>
              <a:t>H</a:t>
            </a:r>
            <a:r>
              <a:rPr lang="en-US" dirty="0" smtClean="0">
                <a:cs typeface="Helvetica Neue"/>
              </a:rPr>
              <a:t> &gt; 10</a:t>
            </a:r>
            <a:r>
              <a:rPr lang="en-US" baseline="30000" dirty="0" smtClean="0">
                <a:cs typeface="Helvetica Neue"/>
              </a:rPr>
              <a:t>22</a:t>
            </a:r>
            <a:r>
              <a:rPr lang="en-US" dirty="0" smtClean="0">
                <a:cs typeface="Helvetica Neue"/>
              </a:rPr>
              <a:t> </a:t>
            </a:r>
            <a:r>
              <a:rPr lang="en-US" dirty="0" smtClean="0">
                <a:solidFill>
                  <a:schemeClr val="tx2"/>
                </a:solidFill>
                <a:cs typeface="Helvetica Neue"/>
              </a:rPr>
              <a:t>(Green+ 1996, Gallagher+1999, </a:t>
            </a:r>
            <a:r>
              <a:rPr lang="en-US" dirty="0" err="1" smtClean="0">
                <a:solidFill>
                  <a:schemeClr val="tx2"/>
                </a:solidFill>
                <a:cs typeface="Helvetica Neue"/>
              </a:rPr>
              <a:t>Morabito</a:t>
            </a:r>
            <a:r>
              <a:rPr lang="en-US" dirty="0" smtClean="0">
                <a:solidFill>
                  <a:schemeClr val="tx2"/>
                </a:solidFill>
                <a:cs typeface="Helvetica Neue"/>
              </a:rPr>
              <a:t>+ 2013, Page+ 2016)</a:t>
            </a:r>
            <a:endParaRPr lang="en-US" sz="2400" dirty="0">
              <a:solidFill>
                <a:schemeClr val="tx2"/>
              </a:solidFill>
              <a:cs typeface="Helvetica Neue"/>
            </a:endParaRPr>
          </a:p>
          <a:p>
            <a:endParaRPr lang="en-US" sz="2400" dirty="0" smtClean="0">
              <a:cs typeface="Helvetica Neue"/>
            </a:endParaRPr>
          </a:p>
          <a:p>
            <a:endParaRPr lang="en-US" sz="2400" dirty="0" smtClean="0">
              <a:cs typeface="Helvetica Neue"/>
            </a:endParaRPr>
          </a:p>
          <a:p>
            <a:r>
              <a:rPr lang="en-US" sz="2400" dirty="0" smtClean="0">
                <a:cs typeface="Helvetica Neue"/>
              </a:rPr>
              <a:t>BALQSOs tell us that the EW[OIII] distribution can’t be driven by obscuration.</a:t>
            </a:r>
          </a:p>
          <a:p>
            <a:pPr lvl="1"/>
            <a:endParaRPr lang="en-US" i="1" dirty="0" smtClean="0">
              <a:solidFill>
                <a:srgbClr val="1F497D"/>
              </a:solidFill>
              <a:cs typeface="Helvetica Neue"/>
            </a:endParaRPr>
          </a:p>
          <a:p>
            <a:pPr lvl="1"/>
            <a:endParaRPr lang="en-US" i="1" dirty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000" i="1" dirty="0" smtClean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400" i="1" dirty="0" smtClean="0">
              <a:cs typeface="Helvetica Neue"/>
            </a:endParaRPr>
          </a:p>
          <a:p>
            <a:pPr marL="114300" indent="0">
              <a:buNone/>
            </a:pPr>
            <a:endParaRPr lang="en-US" sz="2400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882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" y="1417638"/>
            <a:ext cx="8394618" cy="53065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cs typeface="Helvetica Neue"/>
              </a:rPr>
              <a:t>Clumping can moderate the ionization state of an outflow </a:t>
            </a:r>
          </a:p>
          <a:p>
            <a:pPr lvl="1"/>
            <a:r>
              <a:rPr lang="en-US" dirty="0" smtClean="0">
                <a:cs typeface="Helvetica Neue"/>
              </a:rPr>
              <a:t>X-ray </a:t>
            </a:r>
            <a:r>
              <a:rPr lang="en-US" dirty="0" smtClean="0">
                <a:cs typeface="Helvetica Neue"/>
              </a:rPr>
              <a:t>properties now agree well with data. </a:t>
            </a:r>
            <a:endParaRPr lang="en-US" sz="2400" dirty="0" smtClean="0">
              <a:cs typeface="Helvetica Neue"/>
            </a:endParaRPr>
          </a:p>
          <a:p>
            <a:r>
              <a:rPr lang="en-US" sz="2400" dirty="0" smtClean="0">
                <a:solidFill>
                  <a:srgbClr val="000000"/>
                </a:solidFill>
                <a:cs typeface="Helvetica Neue"/>
              </a:rPr>
              <a:t>BALQSO </a:t>
            </a:r>
            <a:r>
              <a:rPr lang="en-US" sz="2400" dirty="0">
                <a:solidFill>
                  <a:srgbClr val="000000"/>
                </a:solidFill>
                <a:cs typeface="Helvetica Neue"/>
              </a:rPr>
              <a:t>winds can produce </a:t>
            </a:r>
            <a:r>
              <a:rPr lang="en-US" sz="2400" dirty="0" smtClean="0">
                <a:solidFill>
                  <a:srgbClr val="000000"/>
                </a:solidFill>
                <a:cs typeface="Helvetica Neue"/>
              </a:rPr>
              <a:t>strong emission </a:t>
            </a:r>
            <a:r>
              <a:rPr lang="en-US" sz="2400" dirty="0" smtClean="0">
                <a:solidFill>
                  <a:srgbClr val="000000"/>
                </a:solidFill>
                <a:cs typeface="Helvetica Neue"/>
              </a:rPr>
              <a:t>lines</a:t>
            </a:r>
          </a:p>
          <a:p>
            <a:r>
              <a:rPr lang="en-US" sz="2400" b="1" dirty="0">
                <a:cs typeface="Helvetica Neue"/>
              </a:rPr>
              <a:t>Equivalent width distributions challenge geometric unification models </a:t>
            </a:r>
            <a:r>
              <a:rPr lang="en-US" i="1" dirty="0">
                <a:solidFill>
                  <a:srgbClr val="1F497D"/>
                </a:solidFill>
                <a:cs typeface="Helvetica Neue"/>
              </a:rPr>
              <a:t>(</a:t>
            </a:r>
            <a:r>
              <a:rPr lang="en-US" i="1" dirty="0" smtClean="0">
                <a:solidFill>
                  <a:srgbClr val="1F497D"/>
                </a:solidFill>
                <a:cs typeface="Helvetica Neue"/>
              </a:rPr>
              <a:t>Matthews+ in </a:t>
            </a:r>
            <a:r>
              <a:rPr lang="en-US" i="1" dirty="0">
                <a:solidFill>
                  <a:srgbClr val="1F497D"/>
                </a:solidFill>
                <a:cs typeface="Helvetica Neue"/>
              </a:rPr>
              <a:t>prep)</a:t>
            </a:r>
          </a:p>
          <a:p>
            <a:pPr lvl="1"/>
            <a:r>
              <a:rPr lang="en-US" dirty="0">
                <a:cs typeface="Helvetica Neue"/>
              </a:rPr>
              <a:t>Can’t be readily explained by GR, line anisotropy or obscuration</a:t>
            </a:r>
          </a:p>
          <a:p>
            <a:pPr lvl="1"/>
            <a:r>
              <a:rPr lang="en-US" dirty="0">
                <a:cs typeface="Helvetica Neue"/>
              </a:rPr>
              <a:t>Scenario A: BAL outflows are not equatorial</a:t>
            </a:r>
          </a:p>
          <a:p>
            <a:pPr lvl="1"/>
            <a:r>
              <a:rPr lang="en-US" dirty="0">
                <a:cs typeface="Helvetica Neue"/>
              </a:rPr>
              <a:t>Scenario B: The disc doesn’t emit like a </a:t>
            </a:r>
            <a:r>
              <a:rPr lang="en-US" dirty="0" smtClean="0">
                <a:cs typeface="Helvetica Neue"/>
              </a:rPr>
              <a:t>disc</a:t>
            </a:r>
            <a:endParaRPr lang="en-US" dirty="0">
              <a:cs typeface="Helvetica Neue"/>
            </a:endParaRPr>
          </a:p>
          <a:p>
            <a:pPr lvl="1"/>
            <a:r>
              <a:rPr lang="en-US" dirty="0">
                <a:cs typeface="Helvetica Neue"/>
              </a:rPr>
              <a:t>In both cases, the EW[OIII] distribution is cannot be driven by inclination, as has been suggested </a:t>
            </a:r>
            <a:r>
              <a:rPr lang="en-US" i="1" dirty="0">
                <a:solidFill>
                  <a:srgbClr val="1F497D"/>
                </a:solidFill>
                <a:cs typeface="Helvetica Neue"/>
              </a:rPr>
              <a:t>(</a:t>
            </a:r>
            <a:r>
              <a:rPr lang="en-US" i="1" dirty="0" err="1" smtClean="0">
                <a:solidFill>
                  <a:srgbClr val="1F497D"/>
                </a:solidFill>
                <a:cs typeface="Helvetica Neue"/>
              </a:rPr>
              <a:t>Risaliti</a:t>
            </a:r>
            <a:r>
              <a:rPr lang="en-US" i="1" dirty="0" smtClean="0">
                <a:solidFill>
                  <a:srgbClr val="1F497D"/>
                </a:solidFill>
                <a:cs typeface="Helvetica Neue"/>
              </a:rPr>
              <a:t>+. </a:t>
            </a:r>
            <a:r>
              <a:rPr lang="en-US" i="1" dirty="0">
                <a:solidFill>
                  <a:srgbClr val="1F497D"/>
                </a:solidFill>
                <a:cs typeface="Helvetica Neue"/>
              </a:rPr>
              <a:t>2011)</a:t>
            </a:r>
          </a:p>
          <a:p>
            <a:pPr lvl="1"/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r>
              <a:rPr lang="en-US" sz="2400" dirty="0" smtClean="0">
                <a:cs typeface="Helvetica Neue"/>
              </a:rPr>
              <a:t>What’s clear: “first-order” models don’t explain quasar phenomenology very well</a:t>
            </a:r>
            <a:r>
              <a:rPr lang="is-IS" sz="2400" dirty="0" smtClean="0">
                <a:cs typeface="Helvetica Neue"/>
              </a:rPr>
              <a:t>…</a:t>
            </a:r>
          </a:p>
          <a:p>
            <a:pPr lvl="1"/>
            <a:r>
              <a:rPr lang="en-US" dirty="0" smtClean="0">
                <a:cs typeface="Helvetica Neue"/>
              </a:rPr>
              <a:t>R</a:t>
            </a:r>
            <a:r>
              <a:rPr lang="is-IS" dirty="0" smtClean="0">
                <a:cs typeface="Helvetica Neue"/>
              </a:rPr>
              <a:t>eliable orientation indicators are crucial</a:t>
            </a:r>
            <a:endParaRPr lang="en-US" dirty="0" smtClean="0">
              <a:cs typeface="Helvetica Neue"/>
            </a:endParaRPr>
          </a:p>
          <a:p>
            <a:pPr lvl="1"/>
            <a:endParaRPr lang="en-US" i="1" dirty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000" i="1" dirty="0" smtClean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400" i="1" dirty="0" smtClean="0">
              <a:cs typeface="Helvetica Neue"/>
            </a:endParaRPr>
          </a:p>
          <a:p>
            <a:pPr marL="114300" indent="0">
              <a:buNone/>
            </a:pPr>
            <a:endParaRPr lang="en-US" sz="2400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74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4081084" y="877011"/>
            <a:ext cx="1892687" cy="1887890"/>
          </a:xfrm>
          <a:prstGeom prst="ellipse">
            <a:avLst/>
          </a:prstGeom>
          <a:solidFill>
            <a:srgbClr val="C452AE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7254899" y="1766760"/>
            <a:ext cx="1224507" cy="727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~10</a:t>
            </a:r>
            <a:r>
              <a:rPr lang="en-US" sz="2000" baseline="30000" dirty="0" smtClean="0">
                <a:solidFill>
                  <a:schemeClr val="bg1"/>
                </a:solidFill>
              </a:rPr>
              <a:t>6 - 9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912" y="3190024"/>
            <a:ext cx="441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Wavelength range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166281" y="29149"/>
            <a:ext cx="6897175" cy="77772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Disc Winds </a:t>
            </a:r>
            <a:r>
              <a:rPr lang="en-US" sz="4400" dirty="0" smtClean="0"/>
              <a:t>are </a:t>
            </a:r>
            <a:r>
              <a:rPr lang="en-US" sz="4400" b="1" dirty="0" smtClean="0"/>
              <a:t>Ubiquitous</a:t>
            </a: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14426" y="957881"/>
            <a:ext cx="224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Mass range</a:t>
            </a:r>
            <a:endParaRPr lang="en-US" sz="2800" dirty="0"/>
          </a:p>
        </p:txBody>
      </p:sp>
      <p:sp>
        <p:nvSpPr>
          <p:cNvPr id="32" name="Oval 31"/>
          <p:cNvSpPr/>
          <p:nvPr/>
        </p:nvSpPr>
        <p:spPr>
          <a:xfrm>
            <a:off x="2626590" y="1832699"/>
            <a:ext cx="637093" cy="591393"/>
          </a:xfrm>
          <a:prstGeom prst="ellipse">
            <a:avLst/>
          </a:prstGeom>
          <a:solidFill>
            <a:srgbClr val="C452AE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65925" y="1938177"/>
            <a:ext cx="3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555694" y="1537161"/>
            <a:ext cx="1149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10</a:t>
            </a:r>
            <a:r>
              <a:rPr lang="en-US" sz="2800" baseline="30000" dirty="0" smtClean="0"/>
              <a:t>10</a:t>
            </a:r>
            <a:endParaRPr lang="en-US" sz="2800" dirty="0"/>
          </a:p>
        </p:txBody>
      </p:sp>
      <p:cxnSp>
        <p:nvCxnSpPr>
          <p:cNvPr id="8" name="Straight Arrow Connector 7"/>
          <p:cNvCxnSpPr>
            <a:stCxn id="32" idx="6"/>
          </p:cNvCxnSpPr>
          <p:nvPr/>
        </p:nvCxnSpPr>
        <p:spPr>
          <a:xfrm flipV="1">
            <a:off x="3263683" y="1938177"/>
            <a:ext cx="817401" cy="19021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624323" y="3737833"/>
            <a:ext cx="7338510" cy="1789149"/>
          </a:xfrm>
          <a:prstGeom prst="roundRect">
            <a:avLst/>
          </a:prstGeom>
          <a:gradFill flip="none" rotWithShape="1">
            <a:gsLst>
              <a:gs pos="23000">
                <a:srgbClr val="660066"/>
              </a:gs>
              <a:gs pos="70000">
                <a:srgbClr val="FFFF00"/>
              </a:gs>
              <a:gs pos="45000">
                <a:srgbClr val="0000FF"/>
              </a:gs>
              <a:gs pos="61000">
                <a:srgbClr val="008000"/>
              </a:gs>
              <a:gs pos="80000">
                <a:srgbClr val="FF0000"/>
              </a:gs>
              <a:gs pos="1000">
                <a:schemeClr val="accent4">
                  <a:lumMod val="50000"/>
                </a:schemeClr>
              </a:gs>
              <a:gs pos="94000">
                <a:srgbClr val="800000"/>
              </a:gs>
            </a:gsLst>
            <a:lin ang="0" scaled="1"/>
            <a:tileRect/>
          </a:gradFill>
          <a:ln>
            <a:noFill/>
          </a:ln>
          <a:effectLst>
            <a:outerShdw blurRad="50800" dist="25400" algn="bl" rotWithShape="0">
              <a:srgbClr val="000000">
                <a:alpha val="60000"/>
              </a:srgbClr>
            </a:outerShdw>
            <a:reflection stA="50000" endPos="75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63080" y="5887884"/>
            <a:ext cx="246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UV: CVs, XRBs, AGN 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293578" y="5526982"/>
            <a:ext cx="339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Visible: CVs, XRBs? AGN? 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23457" y="6000802"/>
            <a:ext cx="268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IR: YSOs, Dust in AGN?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57141" y="5526982"/>
            <a:ext cx="246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X-rays: XRBs, AGN</a:t>
            </a:r>
            <a:endParaRPr lang="en-US" dirty="0"/>
          </a:p>
        </p:txBody>
      </p:sp>
      <p:pic>
        <p:nvPicPr>
          <p:cNvPr id="41" name="Picture 40" descr="Screen Shot 2015-09-11 at 16.44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6"/>
          <a:stretch/>
        </p:blipFill>
        <p:spPr>
          <a:xfrm>
            <a:off x="3263683" y="3819721"/>
            <a:ext cx="868603" cy="1602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8931"/>
          <a:stretch/>
        </p:blipFill>
        <p:spPr>
          <a:xfrm>
            <a:off x="233096" y="1562667"/>
            <a:ext cx="2182902" cy="995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54" y="1465580"/>
            <a:ext cx="2006417" cy="1189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Screen Shot 2015-09-09 at 17.19.4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35181" r="66886" b="4407"/>
          <a:stretch/>
        </p:blipFill>
        <p:spPr>
          <a:xfrm>
            <a:off x="4835973" y="3819721"/>
            <a:ext cx="1047994" cy="1602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41" y="3867552"/>
            <a:ext cx="1985851" cy="1555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38930" t="25762" r="5895" b="12499"/>
          <a:stretch/>
        </p:blipFill>
        <p:spPr>
          <a:xfrm>
            <a:off x="6134780" y="3867552"/>
            <a:ext cx="1626417" cy="1444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82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482" y="2802685"/>
            <a:ext cx="4249271" cy="1143000"/>
          </a:xfrm>
        </p:spPr>
        <p:txBody>
          <a:bodyPr>
            <a:normAutofit/>
          </a:bodyPr>
          <a:lstStyle/>
          <a:p>
            <a:r>
              <a:rPr lang="en-US" smtClean="0"/>
              <a:t>Additional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8394617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Scenario A: </a:t>
            </a:r>
            <a:r>
              <a:rPr lang="en-US" sz="4000" dirty="0">
                <a:cs typeface="Helvetica Neue"/>
              </a:rPr>
              <a:t>BAL outflows are not equatorial</a:t>
            </a:r>
            <a:r>
              <a:rPr lang="en-US" sz="4800" dirty="0">
                <a:cs typeface="Helvetica Neue"/>
              </a:rPr>
              <a:t/>
            </a:r>
            <a:br>
              <a:rPr lang="en-US" sz="4800" dirty="0">
                <a:cs typeface="Helvetica Neue"/>
              </a:rPr>
            </a:br>
            <a:endParaRPr lang="en-US" dirty="0"/>
          </a:p>
        </p:txBody>
      </p:sp>
      <p:pic>
        <p:nvPicPr>
          <p:cNvPr id="6" name="Picture 5" descr="Screenshot 2015-09-17 18.23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65" b="38621"/>
          <a:stretch/>
        </p:blipFill>
        <p:spPr>
          <a:xfrm>
            <a:off x="680815" y="967881"/>
            <a:ext cx="6671584" cy="18667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47579" y="1213318"/>
            <a:ext cx="151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chemeClr val="tx2"/>
                </a:solidFill>
              </a:rPr>
              <a:t>Brotherton</a:t>
            </a:r>
            <a:r>
              <a:rPr lang="en-US" i="1" dirty="0" smtClean="0">
                <a:solidFill>
                  <a:schemeClr val="tx2"/>
                </a:solidFill>
              </a:rPr>
              <a:t>+ 2006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Cross 8"/>
          <p:cNvSpPr/>
          <p:nvPr/>
        </p:nvSpPr>
        <p:spPr>
          <a:xfrm rot="2841453">
            <a:off x="2048605" y="2302105"/>
            <a:ext cx="707326" cy="691225"/>
          </a:xfrm>
          <a:prstGeom prst="plus">
            <a:avLst>
              <a:gd name="adj" fmla="val 4558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46715" y="1859649"/>
            <a:ext cx="151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Erratum!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" y="5392270"/>
            <a:ext cx="8394618" cy="1331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cs typeface="Helvetica Neue"/>
            </a:endParaRPr>
          </a:p>
          <a:p>
            <a:pPr lvl="1"/>
            <a:endParaRPr lang="en-US" i="1" dirty="0" smtClean="0">
              <a:solidFill>
                <a:srgbClr val="1F497D"/>
              </a:solidFill>
              <a:cs typeface="Helvetica Neue"/>
            </a:endParaRPr>
          </a:p>
          <a:p>
            <a:pPr lvl="1"/>
            <a:endParaRPr lang="en-US" i="1" dirty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000" i="1" dirty="0" smtClean="0">
              <a:solidFill>
                <a:srgbClr val="1F497D"/>
              </a:solidFill>
              <a:cs typeface="Helvetica Neue"/>
            </a:endParaRPr>
          </a:p>
          <a:p>
            <a:pPr marL="114300" indent="0">
              <a:buNone/>
            </a:pPr>
            <a:endParaRPr lang="en-US" sz="2400" i="1" dirty="0" smtClean="0">
              <a:cs typeface="Helvetica Neue"/>
            </a:endParaRPr>
          </a:p>
          <a:p>
            <a:pPr marL="114300" indent="0">
              <a:buNone/>
            </a:pPr>
            <a:endParaRPr lang="en-US" sz="2400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6846" y="4914781"/>
            <a:ext cx="3048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detailed </a:t>
            </a:r>
            <a:r>
              <a:rPr lang="en-US" sz="2400" dirty="0" err="1" smtClean="0"/>
              <a:t>polarisation</a:t>
            </a:r>
            <a:r>
              <a:rPr lang="en-US" sz="2400" dirty="0" smtClean="0"/>
              <a:t> modelling would help!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05" y="3441582"/>
            <a:ext cx="5377180" cy="3416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9776" y="2833506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Polarisation</a:t>
            </a:r>
            <a:r>
              <a:rPr lang="en-US" dirty="0" smtClean="0"/>
              <a:t> angle </a:t>
            </a:r>
            <a:r>
              <a:rPr lang="en-US" dirty="0" err="1" smtClean="0"/>
              <a:t>w.r.t</a:t>
            </a:r>
            <a:r>
              <a:rPr lang="en-US" dirty="0" smtClean="0"/>
              <a:t> radio axis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269017" y="2804129"/>
                <a:ext cx="18422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60</m:t>
                          </m:r>
                        </m:e>
                        <m:sup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𝜊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017" y="2804129"/>
                <a:ext cx="1842248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5405718" y="2973041"/>
            <a:ext cx="1641861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1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ndnew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09685"/>
            <a:ext cx="4127683" cy="2063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Synthetic Spectra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60159" y="2568388"/>
            <a:ext cx="2081771" cy="11562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>
            <a:glow rad="101600">
              <a:srgbClr val="008000">
                <a:alpha val="75000"/>
              </a:srgbClr>
            </a:glow>
            <a:outerShdw blurRad="50800" dist="25400" algn="bl" rotWithShape="0">
              <a:srgbClr val="000000">
                <a:alpha val="6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637430" y="1292972"/>
            <a:ext cx="235323" cy="139103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>
            <a:glow rad="101600">
              <a:srgbClr val="008000">
                <a:alpha val="75000"/>
              </a:srgbClr>
            </a:glow>
            <a:outerShdw blurRad="50800" dist="25400" algn="bl" rotWithShape="0">
              <a:srgbClr val="000000">
                <a:alpha val="60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0" y="3097147"/>
            <a:ext cx="7687980" cy="37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Virial factor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71" y="1864587"/>
            <a:ext cx="6710082" cy="4993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41" y="1009211"/>
            <a:ext cx="4657912" cy="8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5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Eigenvector 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1168596"/>
            <a:ext cx="5809130" cy="534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 Anisotropy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0575"/>
            <a:ext cx="6311154" cy="4733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5648" y="221876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 has H/R = 0.01</a:t>
            </a:r>
          </a:p>
          <a:p>
            <a:r>
              <a:rPr lang="en-US" dirty="0" smtClean="0"/>
              <a:t>Too low for BLR.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1" y="6082554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Caveat: </a:t>
            </a:r>
            <a:r>
              <a:rPr lang="en-US" dirty="0" err="1" smtClean="0"/>
              <a:t>Ferland</a:t>
            </a:r>
            <a:r>
              <a:rPr lang="en-US" dirty="0" smtClean="0"/>
              <a:t>, </a:t>
            </a:r>
            <a:r>
              <a:rPr lang="en-US" dirty="0" err="1" smtClean="0"/>
              <a:t>Korista</a:t>
            </a:r>
            <a:r>
              <a:rPr lang="en-US" dirty="0" smtClean="0"/>
              <a:t> and others have suggested that a series of clouds can emit like cos(theta)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 Effects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15" y="5697"/>
            <a:ext cx="5119537" cy="68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3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 txBox="1">
            <a:spLocks/>
          </p:cNvSpPr>
          <p:nvPr/>
        </p:nvSpPr>
        <p:spPr>
          <a:xfrm>
            <a:off x="7254899" y="1766760"/>
            <a:ext cx="1224507" cy="727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~10</a:t>
            </a:r>
            <a:r>
              <a:rPr lang="en-US" sz="2000" baseline="30000" dirty="0" smtClean="0">
                <a:solidFill>
                  <a:schemeClr val="bg1"/>
                </a:solidFill>
              </a:rPr>
              <a:t>6 - 9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166281" y="29149"/>
            <a:ext cx="6897175" cy="7777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Intrinsic to Accretion?</a:t>
            </a:r>
            <a:endParaRPr lang="en-US" b="1" dirty="0"/>
          </a:p>
        </p:txBody>
      </p:sp>
      <p:pic>
        <p:nvPicPr>
          <p:cNvPr id="40" name="Picture 39" descr="Screenshot 2015-09-17 18.5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44" y="1084103"/>
            <a:ext cx="5523512" cy="5384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270121" y="1528772"/>
            <a:ext cx="2510957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Winds only appear in soft-state in XRBs…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endParaRPr lang="en-US" sz="2800" dirty="0" smtClean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“Disc-wind-jet connection”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4297" y="6191995"/>
            <a:ext cx="151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Ponti</a:t>
            </a:r>
            <a:r>
              <a:rPr lang="en-US" dirty="0" smtClean="0">
                <a:solidFill>
                  <a:schemeClr val="tx2"/>
                </a:solidFill>
              </a:rPr>
              <a:t>+ 2012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9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924"/>
            <a:ext cx="8229600" cy="1143000"/>
          </a:xfrm>
        </p:spPr>
        <p:txBody>
          <a:bodyPr/>
          <a:lstStyle/>
          <a:p>
            <a:r>
              <a:rPr lang="en-US" dirty="0" smtClean="0"/>
              <a:t>BALQSOs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2284" y="1330691"/>
            <a:ext cx="8229600" cy="3134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~20% of the QSO population </a:t>
            </a:r>
            <a:r>
              <a:rPr lang="en-US" sz="2000" dirty="0" smtClean="0">
                <a:solidFill>
                  <a:srgbClr val="1F497D"/>
                </a:solidFill>
                <a:latin typeface="+mj-lt"/>
              </a:rPr>
              <a:t>(</a:t>
            </a:r>
            <a:r>
              <a:rPr lang="en-US" sz="2000" dirty="0" err="1" smtClean="0">
                <a:solidFill>
                  <a:srgbClr val="1F497D"/>
                </a:solidFill>
                <a:latin typeface="+mj-lt"/>
              </a:rPr>
              <a:t>Knigge</a:t>
            </a:r>
            <a:r>
              <a:rPr lang="en-US" sz="2000" dirty="0" smtClean="0">
                <a:solidFill>
                  <a:srgbClr val="1F497D"/>
                </a:solidFill>
                <a:latin typeface="+mj-lt"/>
              </a:rPr>
              <a:t>+ 2008, Allen+2011)</a:t>
            </a:r>
            <a:r>
              <a:rPr lang="en-US" sz="2400" dirty="0" smtClean="0">
                <a:latin typeface="+mj-lt"/>
              </a:rPr>
              <a:t> </a:t>
            </a:r>
          </a:p>
          <a:p>
            <a:pPr lvl="1"/>
            <a:r>
              <a:rPr lang="en-US" dirty="0" smtClean="0">
                <a:latin typeface="+mj-lt"/>
              </a:rPr>
              <a:t>(depending on selection effects – we’ll come back to this!)</a:t>
            </a:r>
          </a:p>
          <a:p>
            <a:r>
              <a:rPr lang="en-US" sz="2400" dirty="0" smtClean="0">
                <a:latin typeface="+mj-lt"/>
              </a:rPr>
              <a:t>Blue-shifted Broad Absorption Line QSOs</a:t>
            </a:r>
          </a:p>
          <a:p>
            <a:r>
              <a:rPr lang="en-US" sz="2400" dirty="0" smtClean="0">
                <a:latin typeface="+mj-lt"/>
              </a:rPr>
              <a:t>Smoking gun for outflowing material -&gt; </a:t>
            </a:r>
            <a:r>
              <a:rPr lang="en-US" sz="2400" b="1" i="1" dirty="0" smtClean="0">
                <a:latin typeface="+mj-lt"/>
              </a:rPr>
              <a:t>disc winds</a:t>
            </a:r>
          </a:p>
          <a:p>
            <a:r>
              <a:rPr lang="en-US" sz="2400" dirty="0" smtClean="0">
                <a:latin typeface="+mj-lt"/>
              </a:rPr>
              <a:t>Potentially ‘line-driven’</a:t>
            </a:r>
            <a:endParaRPr lang="en-US" sz="2400" b="1" i="1" dirty="0" smtClean="0">
              <a:latin typeface="+mj-lt"/>
            </a:endParaRP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3" name="Picture 2" descr="Screen Shot 2015-09-11 at 16.44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4" y="3586208"/>
            <a:ext cx="8098082" cy="3122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090" y="6425288"/>
            <a:ext cx="247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</a:rPr>
              <a:t>PG+0946, </a:t>
            </a:r>
            <a:r>
              <a:rPr lang="en-US" dirty="0" err="1" smtClean="0">
                <a:solidFill>
                  <a:srgbClr val="1F497D"/>
                </a:solidFill>
              </a:rPr>
              <a:t>Arav</a:t>
            </a:r>
            <a:r>
              <a:rPr lang="en-US" dirty="0" smtClean="0">
                <a:solidFill>
                  <a:srgbClr val="1F497D"/>
                </a:solidFill>
              </a:rPr>
              <a:t> 2000</a:t>
            </a:r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6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924"/>
            <a:ext cx="8229600" cy="1143000"/>
          </a:xfrm>
        </p:spPr>
        <p:txBody>
          <a:bodyPr/>
          <a:lstStyle/>
          <a:p>
            <a:r>
              <a:rPr lang="en-US" dirty="0" smtClean="0"/>
              <a:t>Line-Driven Winds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2284" y="1549163"/>
            <a:ext cx="8229600" cy="5223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Radiation pressure on resonance lines – promising driving </a:t>
            </a:r>
            <a:r>
              <a:rPr lang="en-US" sz="2600" dirty="0" smtClean="0"/>
              <a:t>mechanism</a:t>
            </a:r>
          </a:p>
          <a:p>
            <a:r>
              <a:rPr lang="en-US" sz="2600" i="1" dirty="0" smtClean="0"/>
              <a:t>Line-driven </a:t>
            </a:r>
            <a:r>
              <a:rPr lang="en-US" sz="2600" i="1" dirty="0"/>
              <a:t>winds are </a:t>
            </a:r>
            <a:r>
              <a:rPr lang="en-US" sz="2600" i="1" dirty="0" smtClean="0"/>
              <a:t>unstable</a:t>
            </a:r>
          </a:p>
          <a:p>
            <a:r>
              <a:rPr lang="en-US" sz="2600" dirty="0" smtClean="0"/>
              <a:t>Universal physics</a:t>
            </a:r>
          </a:p>
          <a:p>
            <a:pPr lvl="1"/>
            <a:r>
              <a:rPr lang="en-US" dirty="0" smtClean="0"/>
              <a:t>Stellar winds – definitely </a:t>
            </a:r>
          </a:p>
          <a:p>
            <a:pPr lvl="1"/>
            <a:r>
              <a:rPr lang="en-US" dirty="0" smtClean="0"/>
              <a:t>CV winds – probably</a:t>
            </a:r>
          </a:p>
          <a:p>
            <a:pPr lvl="1"/>
            <a:r>
              <a:rPr lang="en-US" dirty="0" smtClean="0"/>
              <a:t>AGN winds – </a:t>
            </a:r>
            <a:r>
              <a:rPr lang="en-US" i="1" dirty="0" smtClean="0"/>
              <a:t>at least some</a:t>
            </a:r>
            <a:endParaRPr lang="en-US" i="1" dirty="0"/>
          </a:p>
          <a:p>
            <a:endParaRPr lang="en-US" sz="2400" b="1" dirty="0" smtClean="0"/>
          </a:p>
          <a:p>
            <a:pPr marL="114300" indent="0">
              <a:buNone/>
            </a:pPr>
            <a:endParaRPr lang="en-US" sz="2400" b="1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 smtClean="0"/>
              <a:t>	         	    </a:t>
            </a:r>
            <a:r>
              <a:rPr lang="en-US" sz="2400" dirty="0" smtClean="0"/>
              <a:t>     </a:t>
            </a:r>
            <a:r>
              <a:rPr lang="en-US" sz="1800" dirty="0" err="1" smtClean="0">
                <a:solidFill>
                  <a:srgbClr val="1F497D"/>
                </a:solidFill>
              </a:rPr>
              <a:t>Proga</a:t>
            </a:r>
            <a:r>
              <a:rPr lang="en-US" sz="1800" dirty="0" smtClean="0">
                <a:solidFill>
                  <a:srgbClr val="1F497D"/>
                </a:solidFill>
              </a:rPr>
              <a:t>+ 2000, 2004</a:t>
            </a:r>
            <a:endParaRPr lang="en-US" sz="1800" dirty="0">
              <a:solidFill>
                <a:srgbClr val="1F497D"/>
              </a:solidFill>
            </a:endParaRPr>
          </a:p>
        </p:txBody>
      </p:sp>
      <p:pic>
        <p:nvPicPr>
          <p:cNvPr id="7" name="diskwinds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896" r="18510"/>
          <a:stretch/>
        </p:blipFill>
        <p:spPr>
          <a:xfrm>
            <a:off x="4590735" y="3432280"/>
            <a:ext cx="3690029" cy="3340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4" y="4806765"/>
            <a:ext cx="4915646" cy="10645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53236" y="4034118"/>
            <a:ext cx="484093" cy="7749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0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41007"/>
            <a:ext cx="8229600" cy="1143000"/>
          </a:xfrm>
        </p:spPr>
        <p:txBody>
          <a:bodyPr/>
          <a:lstStyle/>
          <a:p>
            <a:r>
              <a:rPr lang="en-US" dirty="0" smtClean="0"/>
              <a:t>Geometric Unification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63047" y="4140141"/>
            <a:ext cx="2993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Unified models for AGN are widely applied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(</a:t>
            </a:r>
            <a:r>
              <a:rPr lang="en-US" sz="2000" dirty="0" err="1" smtClean="0">
                <a:solidFill>
                  <a:schemeClr val="tx2"/>
                </a:solidFill>
              </a:rPr>
              <a:t>Antonucci</a:t>
            </a:r>
            <a:r>
              <a:rPr lang="en-US" sz="2000" dirty="0" smtClean="0">
                <a:solidFill>
                  <a:schemeClr val="tx2"/>
                </a:solidFill>
              </a:rPr>
              <a:t> &amp; Miller 1985, </a:t>
            </a:r>
            <a:r>
              <a:rPr lang="en-US" sz="2000" dirty="0" err="1" smtClean="0">
                <a:solidFill>
                  <a:schemeClr val="tx2"/>
                </a:solidFill>
              </a:rPr>
              <a:t>Urry</a:t>
            </a:r>
            <a:r>
              <a:rPr lang="en-US" sz="2000" dirty="0" smtClean="0">
                <a:solidFill>
                  <a:schemeClr val="tx2"/>
                </a:solidFill>
              </a:rPr>
              <a:t> &amp; </a:t>
            </a:r>
            <a:r>
              <a:rPr lang="en-US" sz="2000" dirty="0" err="1" smtClean="0">
                <a:solidFill>
                  <a:schemeClr val="tx2"/>
                </a:solidFill>
              </a:rPr>
              <a:t>Padovani</a:t>
            </a:r>
            <a:r>
              <a:rPr lang="en-US" sz="2000" dirty="0" smtClean="0">
                <a:solidFill>
                  <a:schemeClr val="tx2"/>
                </a:solidFill>
              </a:rPr>
              <a:t> 1995)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0180" y="2045104"/>
            <a:ext cx="1132231" cy="288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7" y="1185023"/>
            <a:ext cx="4910289" cy="54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1" y="139887"/>
            <a:ext cx="8229600" cy="1143000"/>
          </a:xfrm>
        </p:spPr>
        <p:txBody>
          <a:bodyPr/>
          <a:lstStyle/>
          <a:p>
            <a:r>
              <a:rPr lang="en-US" dirty="0" smtClean="0"/>
              <a:t>Geometric Unification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0180" y="2045104"/>
            <a:ext cx="1132231" cy="288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8874" r="52528" b="6458"/>
          <a:stretch/>
        </p:blipFill>
        <p:spPr>
          <a:xfrm>
            <a:off x="2206310" y="1536959"/>
            <a:ext cx="5869043" cy="51233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3598"/>
          <a:stretch/>
        </p:blipFill>
        <p:spPr>
          <a:xfrm>
            <a:off x="1858759" y="1431924"/>
            <a:ext cx="6216594" cy="5228364"/>
          </a:xfrm>
          <a:prstGeom prst="roundRect">
            <a:avLst>
              <a:gd name="adj" fmla="val 32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324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8874" r="52528" b="6458"/>
          <a:stretch/>
        </p:blipFill>
        <p:spPr>
          <a:xfrm>
            <a:off x="2206310" y="1536959"/>
            <a:ext cx="5869043" cy="512332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" y="190203"/>
            <a:ext cx="8458200" cy="114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2000" dirty="0" smtClean="0"/>
              <a:t>My </a:t>
            </a:r>
            <a:r>
              <a:rPr lang="en-US" sz="2000" dirty="0" smtClean="0"/>
              <a:t>research so far: </a:t>
            </a:r>
            <a:r>
              <a:rPr lang="en-US" sz="2000" dirty="0" smtClean="0"/>
              <a:t>testing accretion and outflow </a:t>
            </a:r>
            <a:r>
              <a:rPr lang="en-US" sz="2000" dirty="0" smtClean="0"/>
              <a:t>on</a:t>
            </a:r>
            <a:r>
              <a:rPr lang="en-US" sz="2000" dirty="0" smtClean="0"/>
              <a:t> </a:t>
            </a:r>
            <a:r>
              <a:rPr lang="en-US" sz="2000" dirty="0" smtClean="0"/>
              <a:t>all scales…</a:t>
            </a:r>
          </a:p>
          <a:p>
            <a:pPr marL="114300" indent="0">
              <a:buNone/>
            </a:pPr>
            <a:r>
              <a:rPr lang="en-US" sz="2000" b="1" dirty="0" smtClean="0"/>
              <a:t>Unification</a:t>
            </a:r>
            <a:r>
              <a:rPr lang="en-US" sz="2000" dirty="0" smtClean="0"/>
              <a:t> </a:t>
            </a:r>
            <a:r>
              <a:rPr lang="en-US" sz="2000" dirty="0" smtClean="0"/>
              <a:t>(e.g. Elvis 2000) </a:t>
            </a:r>
            <a:endParaRPr lang="en-US" sz="2000" dirty="0"/>
          </a:p>
          <a:p>
            <a:pPr marL="114300" indent="0">
              <a:buNone/>
            </a:pPr>
            <a:r>
              <a:rPr lang="en-US" sz="2000" b="1" dirty="0" smtClean="0"/>
              <a:t>Universality</a:t>
            </a:r>
            <a:r>
              <a:rPr lang="en-US" sz="2000" dirty="0" smtClean="0"/>
              <a:t> </a:t>
            </a:r>
            <a:r>
              <a:rPr lang="en-US" sz="2000" dirty="0" smtClean="0"/>
              <a:t>(e.g. </a:t>
            </a:r>
            <a:r>
              <a:rPr lang="en-US" sz="2000" dirty="0" err="1" smtClean="0"/>
              <a:t>Mchardy</a:t>
            </a:r>
            <a:r>
              <a:rPr lang="en-US" sz="2000" dirty="0" smtClean="0"/>
              <a:t>+ 2006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endParaRPr lang="en-US" dirty="0" smtClean="0">
              <a:latin typeface="+mj-lt"/>
            </a:endParaRPr>
          </a:p>
          <a:p>
            <a:pPr lvl="1"/>
            <a:endParaRPr lang="en-US" dirty="0" smtClean="0">
              <a:latin typeface="+mj-lt"/>
            </a:endParaRP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290374" y="6260178"/>
            <a:ext cx="4976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Murray &amp; </a:t>
            </a:r>
            <a:r>
              <a:rPr lang="en-US" sz="2000" dirty="0">
                <a:solidFill>
                  <a:schemeClr val="tx2"/>
                </a:solidFill>
              </a:rPr>
              <a:t>C</a:t>
            </a:r>
            <a:r>
              <a:rPr lang="en-US" sz="2000" dirty="0" smtClean="0">
                <a:solidFill>
                  <a:schemeClr val="tx2"/>
                </a:solidFill>
              </a:rPr>
              <a:t>hiang 1995, Elvis 2000. 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3598"/>
          <a:stretch/>
        </p:blipFill>
        <p:spPr>
          <a:xfrm>
            <a:off x="1858759" y="1431924"/>
            <a:ext cx="6216594" cy="5228364"/>
          </a:xfrm>
          <a:prstGeom prst="roundRect">
            <a:avLst>
              <a:gd name="adj" fmla="val 32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473486" y="6159513"/>
            <a:ext cx="587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Murray &amp; </a:t>
            </a:r>
            <a:r>
              <a:rPr lang="en-US" sz="2000" dirty="0">
                <a:solidFill>
                  <a:schemeClr val="tx2"/>
                </a:solidFill>
              </a:rPr>
              <a:t>C</a:t>
            </a:r>
            <a:r>
              <a:rPr lang="en-US" sz="2000" dirty="0" smtClean="0">
                <a:solidFill>
                  <a:schemeClr val="tx2"/>
                </a:solidFill>
              </a:rPr>
              <a:t>hiang 1995, Elvis 2000. 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1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47851</TotalTime>
  <Words>1186</Words>
  <Application>Microsoft Macintosh PowerPoint</Application>
  <PresentationFormat>On-screen Show (4:3)</PresentationFormat>
  <Paragraphs>288</Paragraphs>
  <Slides>36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Cambria</vt:lpstr>
      <vt:lpstr>Cambria Math</vt:lpstr>
      <vt:lpstr>Helvetica Neue</vt:lpstr>
      <vt:lpstr>MV Boli</vt:lpstr>
      <vt:lpstr>Wingdings</vt:lpstr>
      <vt:lpstr>Arial</vt:lpstr>
      <vt:lpstr>Adjacency</vt:lpstr>
      <vt:lpstr>Modelling Disc Winds in Quasars Implications for Unification and Accretion Physics</vt:lpstr>
      <vt:lpstr>Outline</vt:lpstr>
      <vt:lpstr>Disc Winds are Ubiquitous</vt:lpstr>
      <vt:lpstr>Intrinsic to Accretion?</vt:lpstr>
      <vt:lpstr>BALQSOs</vt:lpstr>
      <vt:lpstr>Line-Driven Winds</vt:lpstr>
      <vt:lpstr>Geometric Unification</vt:lpstr>
      <vt:lpstr>Geometric Unification</vt:lpstr>
      <vt:lpstr>PowerPoint Presentation</vt:lpstr>
      <vt:lpstr>Testing The Paradigm</vt:lpstr>
      <vt:lpstr>PowerPoint Presentation</vt:lpstr>
      <vt:lpstr>Benchmark BALQSO model Higginbottom+2013  (H13)</vt:lpstr>
      <vt:lpstr>X-ray Properties: H13</vt:lpstr>
      <vt:lpstr>Microclumping</vt:lpstr>
      <vt:lpstr>X-ray Properties: Clumpy Model</vt:lpstr>
      <vt:lpstr>Synthetic Spectra</vt:lpstr>
      <vt:lpstr>Synthetic Spectra</vt:lpstr>
      <vt:lpstr>Synthetic Spectra</vt:lpstr>
      <vt:lpstr>Aside: Line Transfer Functions</vt:lpstr>
      <vt:lpstr>Synthetic Spectra</vt:lpstr>
      <vt:lpstr>Observed EW Distributions</vt:lpstr>
      <vt:lpstr>Toy geometric model</vt:lpstr>
      <vt:lpstr>Predicted EW Distributions</vt:lpstr>
      <vt:lpstr>PowerPoint Presentation</vt:lpstr>
      <vt:lpstr>Scenario A: BAL outflows are not equatorial </vt:lpstr>
      <vt:lpstr>Scenario A: BAL outflows are not equatorial </vt:lpstr>
      <vt:lpstr>Scenario B: The disc doesn’t emit like a disc…  </vt:lpstr>
      <vt:lpstr>What about obscuration?</vt:lpstr>
      <vt:lpstr>Summary</vt:lpstr>
      <vt:lpstr>Additional Slides</vt:lpstr>
      <vt:lpstr>Scenario A: BAL outflows are not equatorial </vt:lpstr>
      <vt:lpstr>Synthetic Spectra</vt:lpstr>
      <vt:lpstr>Virial factor</vt:lpstr>
      <vt:lpstr>Eigenvector I</vt:lpstr>
      <vt:lpstr>Line Anisotropy</vt:lpstr>
      <vt:lpstr>GR Effects</vt:lpstr>
    </vt:vector>
  </TitlesOfParts>
  <Company>University of Southampton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Spectra of Quasars: Clumpy Winds and X-ray Properties</dc:title>
  <dc:creator>James Matthews</dc:creator>
  <cp:lastModifiedBy>Microsoft Office User</cp:lastModifiedBy>
  <cp:revision>180</cp:revision>
  <cp:lastPrinted>2015-05-26T15:55:31Z</cp:lastPrinted>
  <dcterms:created xsi:type="dcterms:W3CDTF">2015-05-05T15:26:57Z</dcterms:created>
  <dcterms:modified xsi:type="dcterms:W3CDTF">2016-10-11T16:05:17Z</dcterms:modified>
</cp:coreProperties>
</file>